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pitchFamily="50" charset="0"/>
      <p:regular r:id="rId16"/>
      <p:bold r:id="rId17"/>
    </p:embeddedFont>
    <p:embeddedFont>
      <p:font typeface="Script MT Bold" panose="03040602040607080904" pitchFamily="66" charset="0"/>
      <p:bold r:id="rId18"/>
    </p:embeddedFont>
    <p:embeddedFont>
      <p:font typeface="Twinkl" pitchFamily="2" charset="0"/>
      <p:regular r:id="rId19"/>
      <p:bold r:id="rId20"/>
    </p:embeddedFont>
    <p:embeddedFont>
      <p:font typeface="Twinkl SemiBold" pitchFamily="2" charset="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>
          <p15:clr>
            <a:srgbClr val="A4A3A4"/>
          </p15:clr>
        </p15:guide>
        <p15:guide id="2" pos="2880">
          <p15:clr>
            <a:srgbClr val="A4A3A4"/>
          </p15:clr>
        </p15:guide>
        <p15:guide id="3" pos="385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pos="5397">
          <p15:clr>
            <a:srgbClr val="A4A3A4"/>
          </p15:clr>
        </p15:guide>
        <p15:guide id="6" orient="horz" pos="278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2CF"/>
    <a:srgbClr val="18A0DB"/>
    <a:srgbClr val="ACDDFC"/>
    <a:srgbClr val="DE1E5A"/>
    <a:srgbClr val="BC0105"/>
    <a:srgbClr val="4DB1E3"/>
    <a:srgbClr val="80C1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01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390" y="102"/>
      </p:cViewPr>
      <p:guideLst>
        <p:guide orient="horz" pos="2772"/>
        <p:guide pos="2880"/>
        <p:guide pos="385"/>
        <p:guide orient="horz" pos="3952"/>
        <p:guide pos="5397"/>
        <p:guide orient="horz" pos="278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92D7DD-83E1-44E8-9D17-AF3941F55D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6E1F2-1EEB-4D4E-ADE3-5743E314C7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795464-ECBD-4D79-B611-37167CA2731B}" type="datetimeFigureOut">
              <a:rPr lang="en-GB"/>
              <a:pPr>
                <a:defRPr/>
              </a:pPr>
              <a:t>07/03/2020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6C83B-C506-4BF8-B599-200139E2B7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361F3-8D7F-4781-A9F8-4ED25295E4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30A802-1744-4C11-84B7-C0B0834C4C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6793C-B243-41E7-9A79-440FB3DDF1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B9DCD-1010-4FBC-8A9A-B19E544B23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692D61-43A3-4F0B-AD90-C96D90DE55FD}" type="datetimeFigureOut">
              <a:rPr lang="en-GB"/>
              <a:pPr>
                <a:defRPr/>
              </a:pPr>
              <a:t>07/03/2020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D503D5-609A-4830-8A27-FA19B3073D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24A90E-1163-42C3-B92B-728B8FEE6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216A1-0DDC-41A6-9A52-D84353C5F6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C119A-E5D0-4F60-B89E-0FDD96226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B07EDB-5724-4B68-AF9B-5AF22D21FE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85F23-12AE-402B-982F-B0EBF83654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0BB0FC71-7F46-43CD-9B7A-68C17E6DCB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5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165C4D0B-C5B7-46C2-9814-24939DB323B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6594FE7-C2EA-454F-9563-F7F614C91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1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8D91548-3791-4502-AF1E-9184A8B75AA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62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0A24FF4-556C-4F2B-8328-FE9B1CE12595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79AA148-A7A8-4EFD-9054-057ABD5B760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339140-4D6D-4734-A6BC-6B691DADEA2B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613ED5-99EC-4035-A976-D6F7EA941124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DE752404-F0CE-478E-82F5-3EE8D49AC8D6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62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B624F1E-2E77-4C04-9977-CA2C2B23C5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A01C4F-5C76-4E0E-9DAD-C512240746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32E0D16-B265-40D6-9A86-60053FB1A8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>
            <a:extLst>
              <a:ext uri="{FF2B5EF4-FFF2-40B4-BE49-F238E27FC236}">
                <a16:creationId xmlns:a16="http://schemas.microsoft.com/office/drawing/2014/main" id="{3BA15CFE-E977-45BA-A23F-1E4731FAA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4057">
            <a:off x="4224338" y="5099050"/>
            <a:ext cx="7064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EF128453-B519-455D-8295-C828F8BAAA33}"/>
              </a:ext>
            </a:extLst>
          </p:cNvPr>
          <p:cNvSpPr/>
          <p:nvPr/>
        </p:nvSpPr>
        <p:spPr>
          <a:xfrm>
            <a:off x="768350" y="4503738"/>
            <a:ext cx="1382713" cy="38576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4 Day 1</a:t>
            </a:r>
          </a:p>
        </p:txBody>
      </p:sp>
      <p:sp>
        <p:nvSpPr>
          <p:cNvPr id="9" name="Rounded 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19CA40A5-2140-4F8F-B42F-4B9D358A54C7}"/>
              </a:ext>
            </a:extLst>
          </p:cNvPr>
          <p:cNvSpPr/>
          <p:nvPr/>
        </p:nvSpPr>
        <p:spPr>
          <a:xfrm>
            <a:off x="2327275" y="4503738"/>
            <a:ext cx="1382713" cy="3857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4 Day 2</a:t>
            </a:r>
          </a:p>
        </p:txBody>
      </p:sp>
      <p:sp>
        <p:nvSpPr>
          <p:cNvPr id="10" name="Rounded 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D40D5938-7194-4D80-97E8-70B67C8949A8}"/>
              </a:ext>
            </a:extLst>
          </p:cNvPr>
          <p:cNvSpPr/>
          <p:nvPr/>
        </p:nvSpPr>
        <p:spPr>
          <a:xfrm>
            <a:off x="3886200" y="4503738"/>
            <a:ext cx="1384300" cy="3857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4 Day 3</a:t>
            </a:r>
          </a:p>
        </p:txBody>
      </p:sp>
      <p:sp>
        <p:nvSpPr>
          <p:cNvPr id="11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7AF92AE3-A5F9-4E00-9982-3C6CD07D05A1}"/>
              </a:ext>
            </a:extLst>
          </p:cNvPr>
          <p:cNvSpPr/>
          <p:nvPr/>
        </p:nvSpPr>
        <p:spPr>
          <a:xfrm>
            <a:off x="5445125" y="4503738"/>
            <a:ext cx="1384300" cy="3857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4 Day 4</a:t>
            </a:r>
          </a:p>
        </p:txBody>
      </p:sp>
      <p:sp>
        <p:nvSpPr>
          <p:cNvPr id="12" name="Rounded 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8736C30D-295A-418D-8BBB-EC1D9E2D1435}"/>
              </a:ext>
            </a:extLst>
          </p:cNvPr>
          <p:cNvSpPr/>
          <p:nvPr/>
        </p:nvSpPr>
        <p:spPr>
          <a:xfrm>
            <a:off x="7004050" y="4503738"/>
            <a:ext cx="1384300" cy="38576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4 Day 5</a:t>
            </a:r>
          </a:p>
        </p:txBody>
      </p:sp>
      <p:pic>
        <p:nvPicPr>
          <p:cNvPr id="9224" name="Picture 3">
            <a:extLst>
              <a:ext uri="{FF2B5EF4-FFF2-40B4-BE49-F238E27FC236}">
                <a16:creationId xmlns:a16="http://schemas.microsoft.com/office/drawing/2014/main" id="{E30CE237-E51E-4C9C-9FA3-EF638137E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708025"/>
            <a:ext cx="37290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>
            <a:extLst>
              <a:ext uri="{FF2B5EF4-FFF2-40B4-BE49-F238E27FC236}">
                <a16:creationId xmlns:a16="http://schemas.microsoft.com/office/drawing/2014/main" id="{60EB2EF3-80E0-45FA-8E56-CFC308C83D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8006">
            <a:off x="3649663" y="5030788"/>
            <a:ext cx="80168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87585A-B75B-4B66-9798-EFEAF6AA5635}"/>
              </a:ext>
            </a:extLst>
          </p:cNvPr>
          <p:cNvSpPr/>
          <p:nvPr/>
        </p:nvSpPr>
        <p:spPr>
          <a:xfrm>
            <a:off x="4656138" y="765175"/>
            <a:ext cx="3732212" cy="27574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F5D4B7A5-EEE9-4FBF-91AC-5D135416438E}"/>
              </a:ext>
            </a:extLst>
          </p:cNvPr>
          <p:cNvGraphicFramePr>
            <a:graphicFrameLocks noGrp="1"/>
          </p:cNvGraphicFramePr>
          <p:nvPr/>
        </p:nvGraphicFramePr>
        <p:xfrm>
          <a:off x="5373688" y="2068513"/>
          <a:ext cx="1052512" cy="109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28">
                  <a:extLst>
                    <a:ext uri="{9D8B030D-6E8A-4147-A177-3AD203B41FA5}">
                      <a16:colId xmlns:a16="http://schemas.microsoft.com/office/drawing/2014/main" val="2890872846"/>
                    </a:ext>
                  </a:extLst>
                </a:gridCol>
                <a:gridCol w="263128">
                  <a:extLst>
                    <a:ext uri="{9D8B030D-6E8A-4147-A177-3AD203B41FA5}">
                      <a16:colId xmlns:a16="http://schemas.microsoft.com/office/drawing/2014/main" val="1974136995"/>
                    </a:ext>
                  </a:extLst>
                </a:gridCol>
                <a:gridCol w="263128">
                  <a:extLst>
                    <a:ext uri="{9D8B030D-6E8A-4147-A177-3AD203B41FA5}">
                      <a16:colId xmlns:a16="http://schemas.microsoft.com/office/drawing/2014/main" val="351310688"/>
                    </a:ext>
                  </a:extLst>
                </a:gridCol>
                <a:gridCol w="263128">
                  <a:extLst>
                    <a:ext uri="{9D8B030D-6E8A-4147-A177-3AD203B41FA5}">
                      <a16:colId xmlns:a16="http://schemas.microsoft.com/office/drawing/2014/main" val="708446352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5" marR="91445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60258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0" marB="4568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Script MT Bold"/>
                        </a:rPr>
                        <a:t>×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91445" marR="91445" marT="45680" marB="456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3498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5" marR="91445" marT="45680" marB="456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5" marR="91445" marT="45680" marB="456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5" marR="91445" marT="45680" marB="456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5" marR="91445" marT="45680" marB="456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923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E579A7C-1E5D-4113-BED6-AA5321E18FC9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D87B62-BE0C-44D7-9A9E-B2CBAE4DD6D8}"/>
              </a:ext>
            </a:extLst>
          </p:cNvPr>
          <p:cNvSpPr/>
          <p:nvPr/>
        </p:nvSpPr>
        <p:spPr>
          <a:xfrm>
            <a:off x="850900" y="1652588"/>
            <a:ext cx="4572000" cy="4062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3600"/>
              </a:spcAft>
              <a:buFontTx/>
              <a:buAutoNum type="arabicPeriod"/>
              <a:defRPr/>
            </a:pPr>
            <a:r>
              <a:rPr lang="en-GB" dirty="0">
                <a:latin typeface="+mn-lt"/>
              </a:rPr>
              <a:t>498 - 100 = 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3600"/>
              </a:spcAft>
              <a:buFontTx/>
              <a:buAutoNum type="arabicPeriod"/>
              <a:defRPr/>
            </a:pPr>
            <a:r>
              <a:rPr lang="en-GB" dirty="0">
                <a:latin typeface="+mn-lt"/>
              </a:rPr>
              <a:t>          = 375 + 789</a:t>
            </a:r>
          </a:p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dirty="0">
                <a:latin typeface="+mn-lt"/>
              </a:rPr>
              <a:t>3. 85 ÷ 5 =</a:t>
            </a:r>
          </a:p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dirty="0">
                <a:latin typeface="+mn-lt"/>
              </a:rPr>
              <a:t>4. 37 × 6 =</a:t>
            </a:r>
          </a:p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dirty="0">
                <a:latin typeface="+mn-lt"/>
              </a:rPr>
              <a:t>5. 383.49 – 74.84 =</a:t>
            </a:r>
          </a:p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dirty="0">
                <a:latin typeface="+mn-lt"/>
              </a:rPr>
              <a:t>6. 0.1 ÷ 10 =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2D0D5-C4A8-417D-BA26-BE104CA48BAA}"/>
              </a:ext>
            </a:extLst>
          </p:cNvPr>
          <p:cNvSpPr/>
          <p:nvPr/>
        </p:nvSpPr>
        <p:spPr>
          <a:xfrm>
            <a:off x="4656138" y="3702050"/>
            <a:ext cx="3732212" cy="2397125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8" name="Rectangle 1">
            <a:extLst>
              <a:ext uri="{FF2B5EF4-FFF2-40B4-BE49-F238E27FC236}">
                <a16:creationId xmlns:a16="http://schemas.microsoft.com/office/drawing/2014/main" id="{8EFD0FF3-8F11-41D2-851C-10862D538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2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Week 4 Day 1</a:t>
            </a:r>
          </a:p>
        </p:txBody>
      </p:sp>
      <p:sp>
        <p:nvSpPr>
          <p:cNvPr id="10269" name="Rectangle 3">
            <a:extLst>
              <a:ext uri="{FF2B5EF4-FFF2-40B4-BE49-F238E27FC236}">
                <a16:creationId xmlns:a16="http://schemas.microsoft.com/office/drawing/2014/main" id="{73072F9A-1FCD-460A-B33F-7C3EC3D45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Fluency</a:t>
            </a:r>
          </a:p>
        </p:txBody>
      </p:sp>
      <p:sp>
        <p:nvSpPr>
          <p:cNvPr id="9" name="Reveal Answer 1">
            <a:extLst>
              <a:ext uri="{FF2B5EF4-FFF2-40B4-BE49-F238E27FC236}">
                <a16:creationId xmlns:a16="http://schemas.microsoft.com/office/drawing/2014/main" id="{6A336807-40FE-49E7-8AEB-A31EB98E0EC5}"/>
              </a:ext>
            </a:extLst>
          </p:cNvPr>
          <p:cNvSpPr/>
          <p:nvPr/>
        </p:nvSpPr>
        <p:spPr>
          <a:xfrm>
            <a:off x="3336925" y="174466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970DD8-765D-44D8-A6E6-8A13BABEC423}"/>
              </a:ext>
            </a:extLst>
          </p:cNvPr>
          <p:cNvSpPr/>
          <p:nvPr/>
        </p:nvSpPr>
        <p:spPr>
          <a:xfrm>
            <a:off x="1204913" y="2398713"/>
            <a:ext cx="760412" cy="349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075A2-8C05-4869-8246-35AF48F56BD4}"/>
              </a:ext>
            </a:extLst>
          </p:cNvPr>
          <p:cNvSpPr/>
          <p:nvPr/>
        </p:nvSpPr>
        <p:spPr>
          <a:xfrm>
            <a:off x="2527300" y="1657350"/>
            <a:ext cx="5699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398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2CA6C1-68B0-40B7-BE42-5BDF8A9EB5B9}"/>
              </a:ext>
            </a:extLst>
          </p:cNvPr>
          <p:cNvSpPr/>
          <p:nvPr/>
        </p:nvSpPr>
        <p:spPr>
          <a:xfrm>
            <a:off x="1243013" y="2389188"/>
            <a:ext cx="6365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1164</a:t>
            </a:r>
          </a:p>
        </p:txBody>
      </p:sp>
      <p:sp>
        <p:nvSpPr>
          <p:cNvPr id="13" name="Reveal Answer 2">
            <a:extLst>
              <a:ext uri="{FF2B5EF4-FFF2-40B4-BE49-F238E27FC236}">
                <a16:creationId xmlns:a16="http://schemas.microsoft.com/office/drawing/2014/main" id="{C9AD4603-6069-4DC6-A522-E363DF509D44}"/>
              </a:ext>
            </a:extLst>
          </p:cNvPr>
          <p:cNvSpPr/>
          <p:nvPr/>
        </p:nvSpPr>
        <p:spPr>
          <a:xfrm>
            <a:off x="3336925" y="247491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" name="Reveal Answer 3">
            <a:extLst>
              <a:ext uri="{FF2B5EF4-FFF2-40B4-BE49-F238E27FC236}">
                <a16:creationId xmlns:a16="http://schemas.microsoft.com/office/drawing/2014/main" id="{66A45E2B-3F50-42FE-93B4-6C959F7441A5}"/>
              </a:ext>
            </a:extLst>
          </p:cNvPr>
          <p:cNvSpPr/>
          <p:nvPr/>
        </p:nvSpPr>
        <p:spPr>
          <a:xfrm>
            <a:off x="3336925" y="320516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7" name="Reveal Answer 4">
            <a:extLst>
              <a:ext uri="{FF2B5EF4-FFF2-40B4-BE49-F238E27FC236}">
                <a16:creationId xmlns:a16="http://schemas.microsoft.com/office/drawing/2014/main" id="{54972BC9-15A0-4BA2-A548-802CD97D485D}"/>
              </a:ext>
            </a:extLst>
          </p:cNvPr>
          <p:cNvSpPr/>
          <p:nvPr/>
        </p:nvSpPr>
        <p:spPr>
          <a:xfrm>
            <a:off x="3336925" y="393382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8" name="Reveal Answer 5">
            <a:extLst>
              <a:ext uri="{FF2B5EF4-FFF2-40B4-BE49-F238E27FC236}">
                <a16:creationId xmlns:a16="http://schemas.microsoft.com/office/drawing/2014/main" id="{2BA36209-581F-4D91-A40E-B8FD7A78F56C}"/>
              </a:ext>
            </a:extLst>
          </p:cNvPr>
          <p:cNvSpPr/>
          <p:nvPr/>
        </p:nvSpPr>
        <p:spPr>
          <a:xfrm>
            <a:off x="3336925" y="466407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9" name="Reveal Answer 6">
            <a:extLst>
              <a:ext uri="{FF2B5EF4-FFF2-40B4-BE49-F238E27FC236}">
                <a16:creationId xmlns:a16="http://schemas.microsoft.com/office/drawing/2014/main" id="{D2997DFA-B091-466E-A631-8EE2785E82EE}"/>
              </a:ext>
            </a:extLst>
          </p:cNvPr>
          <p:cNvSpPr/>
          <p:nvPr/>
        </p:nvSpPr>
        <p:spPr>
          <a:xfrm>
            <a:off x="3336925" y="539273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360725-EFE8-42D1-9E6D-FAABFED535F7}"/>
              </a:ext>
            </a:extLst>
          </p:cNvPr>
          <p:cNvSpPr/>
          <p:nvPr/>
        </p:nvSpPr>
        <p:spPr>
          <a:xfrm>
            <a:off x="2047875" y="3111500"/>
            <a:ext cx="3952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051070-9BD6-4F4F-8853-6C706E0C2933}"/>
              </a:ext>
            </a:extLst>
          </p:cNvPr>
          <p:cNvSpPr/>
          <p:nvPr/>
        </p:nvSpPr>
        <p:spPr>
          <a:xfrm>
            <a:off x="2063750" y="3849688"/>
            <a:ext cx="5492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222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B6924A-6DC8-48EF-9FAE-DD0CC3DECAB5}"/>
              </a:ext>
            </a:extLst>
          </p:cNvPr>
          <p:cNvSpPr/>
          <p:nvPr/>
        </p:nvSpPr>
        <p:spPr>
          <a:xfrm>
            <a:off x="2881313" y="4570413"/>
            <a:ext cx="9064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308.65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93001A-D42D-464A-AC5A-961E05078A54}"/>
              </a:ext>
            </a:extLst>
          </p:cNvPr>
          <p:cNvSpPr/>
          <p:nvPr/>
        </p:nvSpPr>
        <p:spPr>
          <a:xfrm>
            <a:off x="2176463" y="5310188"/>
            <a:ext cx="6397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0.01</a:t>
            </a:r>
          </a:p>
        </p:txBody>
      </p:sp>
      <p:sp>
        <p:nvSpPr>
          <p:cNvPr id="10283" name="Rectangle 23">
            <a:extLst>
              <a:ext uri="{FF2B5EF4-FFF2-40B4-BE49-F238E27FC236}">
                <a16:creationId xmlns:a16="http://schemas.microsoft.com/office/drawing/2014/main" id="{57F4793F-6DB4-403B-979C-87CA98103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855663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Problem Solving</a:t>
            </a:r>
          </a:p>
        </p:txBody>
      </p:sp>
      <p:sp>
        <p:nvSpPr>
          <p:cNvPr id="30" name="Reveal Answer 7">
            <a:extLst>
              <a:ext uri="{FF2B5EF4-FFF2-40B4-BE49-F238E27FC236}">
                <a16:creationId xmlns:a16="http://schemas.microsoft.com/office/drawing/2014/main" id="{5FE952DA-03B2-4B03-83CF-58B20B0C35F6}"/>
              </a:ext>
            </a:extLst>
          </p:cNvPr>
          <p:cNvSpPr/>
          <p:nvPr/>
        </p:nvSpPr>
        <p:spPr>
          <a:xfrm>
            <a:off x="6954838" y="2482850"/>
            <a:ext cx="1006475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285" name="Rectangle 33">
            <a:extLst>
              <a:ext uri="{FF2B5EF4-FFF2-40B4-BE49-F238E27FC236}">
                <a16:creationId xmlns:a16="http://schemas.microsoft.com/office/drawing/2014/main" id="{7FC218BE-CEF5-43E8-9EBE-AFF14ABCC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3830638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Reasoning</a:t>
            </a:r>
          </a:p>
        </p:txBody>
      </p:sp>
      <p:sp>
        <p:nvSpPr>
          <p:cNvPr id="10286" name="Rectangle 34">
            <a:extLst>
              <a:ext uri="{FF2B5EF4-FFF2-40B4-BE49-F238E27FC236}">
                <a16:creationId xmlns:a16="http://schemas.microsoft.com/office/drawing/2014/main" id="{1EDC3F3D-5C85-460D-9056-46ABEAFE2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5414963"/>
            <a:ext cx="3732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>
                <a:latin typeface="+mn-lt"/>
              </a:rPr>
              <a:t>Prove it!</a:t>
            </a:r>
          </a:p>
        </p:txBody>
      </p:sp>
      <p:sp>
        <p:nvSpPr>
          <p:cNvPr id="10287" name="Rectangle 36">
            <a:extLst>
              <a:ext uri="{FF2B5EF4-FFF2-40B4-BE49-F238E27FC236}">
                <a16:creationId xmlns:a16="http://schemas.microsoft.com/office/drawing/2014/main" id="{07C3BF8C-95E1-477A-B120-3B1C2261C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Menu</a:t>
            </a:r>
          </a:p>
        </p:txBody>
      </p:sp>
      <p:pic>
        <p:nvPicPr>
          <p:cNvPr id="10288" name="Picture 37">
            <a:extLst>
              <a:ext uri="{FF2B5EF4-FFF2-40B4-BE49-F238E27FC236}">
                <a16:creationId xmlns:a16="http://schemas.microsoft.com/office/drawing/2014/main" id="{57AB31E9-C402-4050-A898-60C03C40F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hlinkClick r:id="rId3" action="ppaction://hlinksldjump"/>
            <a:extLst>
              <a:ext uri="{FF2B5EF4-FFF2-40B4-BE49-F238E27FC236}">
                <a16:creationId xmlns:a16="http://schemas.microsoft.com/office/drawing/2014/main" id="{2AFC9FAC-1628-49CB-A8BA-939C4C0BEC72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90" name="Rectangle 9">
            <a:extLst>
              <a:ext uri="{FF2B5EF4-FFF2-40B4-BE49-F238E27FC236}">
                <a16:creationId xmlns:a16="http://schemas.microsoft.com/office/drawing/2014/main" id="{5781E3F6-F372-4EFA-B10B-519CBA04F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1181100"/>
            <a:ext cx="279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>
                <a:latin typeface="+mn-lt"/>
              </a:rPr>
              <a:t>Complete these questions.</a:t>
            </a:r>
          </a:p>
        </p:txBody>
      </p:sp>
      <p:sp>
        <p:nvSpPr>
          <p:cNvPr id="10291" name="Rectangle 10">
            <a:extLst>
              <a:ext uri="{FF2B5EF4-FFF2-40B4-BE49-F238E27FC236}">
                <a16:creationId xmlns:a16="http://schemas.microsoft.com/office/drawing/2014/main" id="{678C486C-51AF-468E-B50E-EBD1995D3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1257300"/>
            <a:ext cx="3679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 dirty="0">
                <a:latin typeface="+mn-lt"/>
              </a:rPr>
              <a:t>Write the two missing digits to make this multiplication correct.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E1CFA1-CB30-4DF9-ADD8-72CCC6E64466}"/>
              </a:ext>
            </a:extLst>
          </p:cNvPr>
          <p:cNvSpPr/>
          <p:nvPr/>
        </p:nvSpPr>
        <p:spPr>
          <a:xfrm>
            <a:off x="5616575" y="2068513"/>
            <a:ext cx="3206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</a:p>
        </p:txBody>
      </p:sp>
      <p:grpSp>
        <p:nvGrpSpPr>
          <p:cNvPr id="10293" name="Group 43">
            <a:extLst>
              <a:ext uri="{FF2B5EF4-FFF2-40B4-BE49-F238E27FC236}">
                <a16:creationId xmlns:a16="http://schemas.microsoft.com/office/drawing/2014/main" id="{3A965BAF-56F8-4F6A-A36C-BBA0AA2DCE35}"/>
              </a:ext>
            </a:extLst>
          </p:cNvPr>
          <p:cNvGrpSpPr>
            <a:grpSpLocks/>
          </p:cNvGrpSpPr>
          <p:nvPr/>
        </p:nvGrpSpPr>
        <p:grpSpPr bwMode="auto">
          <a:xfrm>
            <a:off x="-644525" y="1431925"/>
            <a:ext cx="374650" cy="593725"/>
            <a:chOff x="2122617" y="5207138"/>
            <a:chExt cx="375424" cy="59482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6590968-2F08-43F6-925A-45AC3D30DFDA}"/>
                </a:ext>
              </a:extLst>
            </p:cNvPr>
            <p:cNvSpPr/>
            <p:nvPr/>
          </p:nvSpPr>
          <p:spPr>
            <a:xfrm>
              <a:off x="2125799" y="5207138"/>
              <a:ext cx="369061" cy="36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87DCAB9-3411-4D1A-A70F-2B8E3F9B5CFC}"/>
                </a:ext>
              </a:extLst>
            </p:cNvPr>
            <p:cNvSpPr/>
            <p:nvPr/>
          </p:nvSpPr>
          <p:spPr>
            <a:xfrm>
              <a:off x="2122617" y="5432980"/>
              <a:ext cx="375424" cy="36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5681842-0AC6-4FDA-A562-93CA61A41A6D}"/>
                </a:ext>
              </a:extLst>
            </p:cNvPr>
            <p:cNvCxnSpPr/>
            <p:nvPr/>
          </p:nvCxnSpPr>
          <p:spPr>
            <a:xfrm>
              <a:off x="2241925" y="5506139"/>
              <a:ext cx="194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4B228A35-7283-46BA-96B1-5195CF8FD8D8}"/>
              </a:ext>
            </a:extLst>
          </p:cNvPr>
          <p:cNvSpPr/>
          <p:nvPr/>
        </p:nvSpPr>
        <p:spPr>
          <a:xfrm>
            <a:off x="6151563" y="2068513"/>
            <a:ext cx="3206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</a:t>
            </a:r>
          </a:p>
        </p:txBody>
      </p:sp>
      <p:grpSp>
        <p:nvGrpSpPr>
          <p:cNvPr id="10295" name="Group 57">
            <a:extLst>
              <a:ext uri="{FF2B5EF4-FFF2-40B4-BE49-F238E27FC236}">
                <a16:creationId xmlns:a16="http://schemas.microsoft.com/office/drawing/2014/main" id="{AAE76A40-9FF6-4C6D-A76B-50DAECC71436}"/>
              </a:ext>
            </a:extLst>
          </p:cNvPr>
          <p:cNvGrpSpPr>
            <a:grpSpLocks/>
          </p:cNvGrpSpPr>
          <p:nvPr/>
        </p:nvGrpSpPr>
        <p:grpSpPr bwMode="auto">
          <a:xfrm>
            <a:off x="6264275" y="4529138"/>
            <a:ext cx="550863" cy="719137"/>
            <a:chOff x="2035182" y="5207138"/>
            <a:chExt cx="550151" cy="71989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3EB385E-767E-421E-A78C-48B79D5A7BC8}"/>
                </a:ext>
              </a:extLst>
            </p:cNvPr>
            <p:cNvSpPr/>
            <p:nvPr/>
          </p:nvSpPr>
          <p:spPr>
            <a:xfrm>
              <a:off x="2103357" y="5207138"/>
              <a:ext cx="415387" cy="430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sz="2200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sz="2200" dirty="0">
                  <a:latin typeface="+mn-lt"/>
                </a:rPr>
                <a:t>2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AB62054-AF02-4E08-8023-468A40F0FFE3}"/>
                </a:ext>
              </a:extLst>
            </p:cNvPr>
            <p:cNvSpPr/>
            <p:nvPr/>
          </p:nvSpPr>
          <p:spPr>
            <a:xfrm>
              <a:off x="2035182" y="5496368"/>
              <a:ext cx="550151" cy="430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sz="2200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sz="2200" dirty="0">
                  <a:latin typeface="+mn-lt"/>
                </a:rPr>
                <a:t>10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EFCEF57-1F3A-40EA-BB03-BC6085C5CE82}"/>
                </a:ext>
              </a:extLst>
            </p:cNvPr>
            <p:cNvCxnSpPr/>
            <p:nvPr/>
          </p:nvCxnSpPr>
          <p:spPr>
            <a:xfrm>
              <a:off x="2271414" y="5559935"/>
              <a:ext cx="1934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6" name="Group 62">
            <a:extLst>
              <a:ext uri="{FF2B5EF4-FFF2-40B4-BE49-F238E27FC236}">
                <a16:creationId xmlns:a16="http://schemas.microsoft.com/office/drawing/2014/main" id="{CAFA3271-932C-4BB8-BD45-090DC3BFB542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4537075"/>
            <a:ext cx="563563" cy="706438"/>
            <a:chOff x="2016456" y="5207138"/>
            <a:chExt cx="564578" cy="706483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FB83BC7-39CF-48E1-A157-EF7DE2C7D299}"/>
                </a:ext>
              </a:extLst>
            </p:cNvPr>
            <p:cNvSpPr/>
            <p:nvPr/>
          </p:nvSpPr>
          <p:spPr>
            <a:xfrm>
              <a:off x="2102335" y="5207138"/>
              <a:ext cx="415084" cy="430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sz="2200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sz="2200" dirty="0">
                  <a:latin typeface="+mn-lt"/>
                </a:rPr>
                <a:t>3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68A18BE-4B5A-4727-8710-B26A5F0961E5}"/>
                </a:ext>
              </a:extLst>
            </p:cNvPr>
            <p:cNvSpPr/>
            <p:nvPr/>
          </p:nvSpPr>
          <p:spPr>
            <a:xfrm>
              <a:off x="2016456" y="5483381"/>
              <a:ext cx="564578" cy="430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sz="2200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sz="2200" dirty="0">
                  <a:latin typeface="+mn-lt"/>
                </a:rPr>
                <a:t>25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D3DD57D-D960-4AF4-8D55-D8E671B5E824}"/>
                </a:ext>
              </a:extLst>
            </p:cNvPr>
            <p:cNvCxnSpPr/>
            <p:nvPr/>
          </p:nvCxnSpPr>
          <p:spPr>
            <a:xfrm>
              <a:off x="2248648" y="5561174"/>
              <a:ext cx="1940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7" name="Rectangle 26">
            <a:extLst>
              <a:ext uri="{FF2B5EF4-FFF2-40B4-BE49-F238E27FC236}">
                <a16:creationId xmlns:a16="http://schemas.microsoft.com/office/drawing/2014/main" id="{EA5E82BD-4796-4F3F-93E5-6D30B165C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722813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×</a:t>
            </a:r>
          </a:p>
        </p:txBody>
      </p:sp>
      <p:sp>
        <p:nvSpPr>
          <p:cNvPr id="10298" name="Rectangle 72">
            <a:extLst>
              <a:ext uri="{FF2B5EF4-FFF2-40B4-BE49-F238E27FC236}">
                <a16:creationId xmlns:a16="http://schemas.microsoft.com/office/drawing/2014/main" id="{042A47CD-525D-440C-88AA-92CC930BE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6400" y="4722813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=</a:t>
            </a:r>
          </a:p>
        </p:txBody>
      </p:sp>
      <p:grpSp>
        <p:nvGrpSpPr>
          <p:cNvPr id="10299" name="Group 27">
            <a:extLst>
              <a:ext uri="{FF2B5EF4-FFF2-40B4-BE49-F238E27FC236}">
                <a16:creationId xmlns:a16="http://schemas.microsoft.com/office/drawing/2014/main" id="{0CF25856-794B-4E7F-BAEB-992FBECAA99C}"/>
              </a:ext>
            </a:extLst>
          </p:cNvPr>
          <p:cNvGrpSpPr>
            <a:grpSpLocks/>
          </p:cNvGrpSpPr>
          <p:nvPr/>
        </p:nvGrpSpPr>
        <p:grpSpPr bwMode="auto">
          <a:xfrm>
            <a:off x="5813425" y="4537075"/>
            <a:ext cx="428625" cy="706438"/>
            <a:chOff x="5812919" y="4475585"/>
            <a:chExt cx="428685" cy="70648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A864D01-FBFF-4682-900E-3018ED744BA7}"/>
                </a:ext>
              </a:extLst>
            </p:cNvPr>
            <p:cNvSpPr/>
            <p:nvPr/>
          </p:nvSpPr>
          <p:spPr>
            <a:xfrm>
              <a:off x="5825621" y="4475585"/>
              <a:ext cx="415983" cy="430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sz="2200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sz="2200" dirty="0">
                  <a:latin typeface="+mn-lt"/>
                </a:rPr>
                <a:t>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1D054E4-74C7-4253-ABBB-8B231F31179F}"/>
                </a:ext>
              </a:extLst>
            </p:cNvPr>
            <p:cNvSpPr/>
            <p:nvPr/>
          </p:nvSpPr>
          <p:spPr>
            <a:xfrm>
              <a:off x="5812919" y="4751828"/>
              <a:ext cx="419159" cy="430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sz="2200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sz="2200" dirty="0">
                  <a:latin typeface="+mn-lt"/>
                </a:rPr>
                <a:t>5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8006E91-42B0-4114-9575-4B0ADDC77B01}"/>
                </a:ext>
              </a:extLst>
            </p:cNvPr>
            <p:cNvCxnSpPr/>
            <p:nvPr/>
          </p:nvCxnSpPr>
          <p:spPr>
            <a:xfrm>
              <a:off x="5971691" y="4829621"/>
              <a:ext cx="19370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2" grpId="0"/>
      <p:bldP spid="13" grpId="0" animBg="1"/>
      <p:bldP spid="14" grpId="0" animBg="1"/>
      <p:bldP spid="17" grpId="0" animBg="1"/>
      <p:bldP spid="18" grpId="0" animBg="1"/>
      <p:bldP spid="19" grpId="0" animBg="1"/>
      <p:bldP spid="20" grpId="0"/>
      <p:bldP spid="22" grpId="0"/>
      <p:bldP spid="23" grpId="0"/>
      <p:bldP spid="30" grpId="0" animBg="1"/>
      <p:bldP spid="15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9B5698-2F80-45AD-8726-A9B1B1CD625E}"/>
              </a:ext>
            </a:extLst>
          </p:cNvPr>
          <p:cNvSpPr/>
          <p:nvPr/>
        </p:nvSpPr>
        <p:spPr>
          <a:xfrm>
            <a:off x="738188" y="765175"/>
            <a:ext cx="3714750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B0C36-D853-4D00-855A-2EAB983946EF}"/>
              </a:ext>
            </a:extLst>
          </p:cNvPr>
          <p:cNvSpPr/>
          <p:nvPr/>
        </p:nvSpPr>
        <p:spPr>
          <a:xfrm>
            <a:off x="4656138" y="3513138"/>
            <a:ext cx="3732212" cy="257968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D8DA02-7D1B-4E91-9ED0-2FA68E7B511F}"/>
              </a:ext>
            </a:extLst>
          </p:cNvPr>
          <p:cNvSpPr/>
          <p:nvPr/>
        </p:nvSpPr>
        <p:spPr>
          <a:xfrm>
            <a:off x="4656138" y="765175"/>
            <a:ext cx="3732212" cy="2663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9" name="Rectangle 1">
            <a:extLst>
              <a:ext uri="{FF2B5EF4-FFF2-40B4-BE49-F238E27FC236}">
                <a16:creationId xmlns:a16="http://schemas.microsoft.com/office/drawing/2014/main" id="{15485014-E906-40BF-A6C3-3048406D5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4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Week 4 Day 2</a:t>
            </a:r>
          </a:p>
        </p:txBody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F2161D6F-2FDA-4796-90CD-71CAA2EBB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Fluency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>
                <a:latin typeface="+mn-lt"/>
              </a:rPr>
              <a:t>Complete these questions.</a:t>
            </a:r>
          </a:p>
        </p:txBody>
      </p:sp>
      <p:sp>
        <p:nvSpPr>
          <p:cNvPr id="9" name="Reveal Answer 1">
            <a:extLst>
              <a:ext uri="{FF2B5EF4-FFF2-40B4-BE49-F238E27FC236}">
                <a16:creationId xmlns:a16="http://schemas.microsoft.com/office/drawing/2014/main" id="{1A2299B4-23F0-46C3-8B2F-FBC949E44B73}"/>
              </a:ext>
            </a:extLst>
          </p:cNvPr>
          <p:cNvSpPr/>
          <p:nvPr/>
        </p:nvSpPr>
        <p:spPr>
          <a:xfrm>
            <a:off x="3352800" y="1736725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" name="Reveal Answer 2">
            <a:extLst>
              <a:ext uri="{FF2B5EF4-FFF2-40B4-BE49-F238E27FC236}">
                <a16:creationId xmlns:a16="http://schemas.microsoft.com/office/drawing/2014/main" id="{26CB5CC4-D1B4-435E-80CD-36229A786E37}"/>
              </a:ext>
            </a:extLst>
          </p:cNvPr>
          <p:cNvSpPr/>
          <p:nvPr/>
        </p:nvSpPr>
        <p:spPr>
          <a:xfrm>
            <a:off x="3638550" y="2374900"/>
            <a:ext cx="703263" cy="3810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" name="Reveal Answer 3">
            <a:extLst>
              <a:ext uri="{FF2B5EF4-FFF2-40B4-BE49-F238E27FC236}">
                <a16:creationId xmlns:a16="http://schemas.microsoft.com/office/drawing/2014/main" id="{833E98F0-5816-4BBE-A8A1-E68F237C84EC}"/>
              </a:ext>
            </a:extLst>
          </p:cNvPr>
          <p:cNvSpPr/>
          <p:nvPr/>
        </p:nvSpPr>
        <p:spPr>
          <a:xfrm>
            <a:off x="3336925" y="319881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7" name="Reveal Answer 4">
            <a:extLst>
              <a:ext uri="{FF2B5EF4-FFF2-40B4-BE49-F238E27FC236}">
                <a16:creationId xmlns:a16="http://schemas.microsoft.com/office/drawing/2014/main" id="{6FE27844-8C8B-4565-9AEE-E6D0D85C445F}"/>
              </a:ext>
            </a:extLst>
          </p:cNvPr>
          <p:cNvSpPr/>
          <p:nvPr/>
        </p:nvSpPr>
        <p:spPr>
          <a:xfrm>
            <a:off x="3336925" y="393065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8" name="Reveal Answer 5">
            <a:extLst>
              <a:ext uri="{FF2B5EF4-FFF2-40B4-BE49-F238E27FC236}">
                <a16:creationId xmlns:a16="http://schemas.microsoft.com/office/drawing/2014/main" id="{16950D99-FD20-49E5-A900-7E0D88121CA6}"/>
              </a:ext>
            </a:extLst>
          </p:cNvPr>
          <p:cNvSpPr/>
          <p:nvPr/>
        </p:nvSpPr>
        <p:spPr>
          <a:xfrm>
            <a:off x="3336925" y="466090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9" name="Reveal Answer 6">
            <a:extLst>
              <a:ext uri="{FF2B5EF4-FFF2-40B4-BE49-F238E27FC236}">
                <a16:creationId xmlns:a16="http://schemas.microsoft.com/office/drawing/2014/main" id="{2085F6C1-9155-49F6-A6DF-B4320FEEB07B}"/>
              </a:ext>
            </a:extLst>
          </p:cNvPr>
          <p:cNvSpPr/>
          <p:nvPr/>
        </p:nvSpPr>
        <p:spPr>
          <a:xfrm>
            <a:off x="3343275" y="539115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277" name="Rectangle 23">
            <a:extLst>
              <a:ext uri="{FF2B5EF4-FFF2-40B4-BE49-F238E27FC236}">
                <a16:creationId xmlns:a16="http://schemas.microsoft.com/office/drawing/2014/main" id="{B4201D8F-FBF6-45B5-BADA-160C9235D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855663"/>
            <a:ext cx="3513137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Problem Solving</a:t>
            </a:r>
          </a:p>
          <a:p>
            <a:pPr eaLnBrk="1" hangingPunct="1">
              <a:defRPr/>
            </a:pPr>
            <a:r>
              <a:rPr lang="en-GB" altLang="en-US" sz="1600">
                <a:latin typeface="+mn-lt"/>
              </a:rPr>
              <a:t>A school order 12 boxes of paper. Each box contains 7 reams of paper. Each ream contains 110 sheets of paper. How many sheets of paper does the school order in total?</a:t>
            </a:r>
          </a:p>
        </p:txBody>
      </p:sp>
      <p:sp>
        <p:nvSpPr>
          <p:cNvPr id="30" name="Reveal Answer 7">
            <a:extLst>
              <a:ext uri="{FF2B5EF4-FFF2-40B4-BE49-F238E27FC236}">
                <a16:creationId xmlns:a16="http://schemas.microsoft.com/office/drawing/2014/main" id="{BC841F98-1DAB-4C23-93B6-842C341CFE97}"/>
              </a:ext>
            </a:extLst>
          </p:cNvPr>
          <p:cNvSpPr/>
          <p:nvPr/>
        </p:nvSpPr>
        <p:spPr>
          <a:xfrm>
            <a:off x="5964238" y="2892425"/>
            <a:ext cx="1004887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279" name="Rectangle 33">
            <a:extLst>
              <a:ext uri="{FF2B5EF4-FFF2-40B4-BE49-F238E27FC236}">
                <a16:creationId xmlns:a16="http://schemas.microsoft.com/office/drawing/2014/main" id="{105E9CB0-37E0-4C8D-B3F7-ADFAAF207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3540125"/>
            <a:ext cx="3389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Reasoning</a:t>
            </a:r>
          </a:p>
        </p:txBody>
      </p:sp>
      <p:sp>
        <p:nvSpPr>
          <p:cNvPr id="11280" name="Rectangle 34">
            <a:extLst>
              <a:ext uri="{FF2B5EF4-FFF2-40B4-BE49-F238E27FC236}">
                <a16:creationId xmlns:a16="http://schemas.microsoft.com/office/drawing/2014/main" id="{BA004448-E4E7-49D6-9C34-E6107DEC4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5532438"/>
            <a:ext cx="3255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Which is the odd one out?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1481C4-B539-4526-AF05-8C06401C7472}"/>
              </a:ext>
            </a:extLst>
          </p:cNvPr>
          <p:cNvSpPr/>
          <p:nvPr/>
        </p:nvSpPr>
        <p:spPr>
          <a:xfrm>
            <a:off x="5749925" y="2798763"/>
            <a:ext cx="1431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9240 sheets</a:t>
            </a:r>
          </a:p>
        </p:txBody>
      </p:sp>
      <p:sp>
        <p:nvSpPr>
          <p:cNvPr id="11282" name="Rectangle 14">
            <a:extLst>
              <a:ext uri="{FF2B5EF4-FFF2-40B4-BE49-F238E27FC236}">
                <a16:creationId xmlns:a16="http://schemas.microsoft.com/office/drawing/2014/main" id="{3639D13B-53C3-412F-8B6E-0C3A84978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46238"/>
            <a:ext cx="4572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1. 84.7 – (5 × 12)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2.              = 4751 × 32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3. 855 ÷ 15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4. 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5. 405 – 50.38 = 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6. 7² + 83 =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3D58B-2DBD-471D-9EAE-ECCBE89790A7}"/>
              </a:ext>
            </a:extLst>
          </p:cNvPr>
          <p:cNvSpPr/>
          <p:nvPr/>
        </p:nvSpPr>
        <p:spPr>
          <a:xfrm>
            <a:off x="1163638" y="2339975"/>
            <a:ext cx="930275" cy="452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F8240D-9933-4CEF-8AB2-42888A3F17EF}"/>
              </a:ext>
            </a:extLst>
          </p:cNvPr>
          <p:cNvSpPr/>
          <p:nvPr/>
        </p:nvSpPr>
        <p:spPr>
          <a:xfrm>
            <a:off x="2800350" y="1646238"/>
            <a:ext cx="6223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24.7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39A8F6-02D6-4BBC-81A4-54E5355E9B22}"/>
              </a:ext>
            </a:extLst>
          </p:cNvPr>
          <p:cNvSpPr/>
          <p:nvPr/>
        </p:nvSpPr>
        <p:spPr>
          <a:xfrm>
            <a:off x="2241550" y="3109913"/>
            <a:ext cx="4238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A6E1D7-F9D1-435E-ABEA-6EC62D676E79}"/>
              </a:ext>
            </a:extLst>
          </p:cNvPr>
          <p:cNvSpPr/>
          <p:nvPr/>
        </p:nvSpPr>
        <p:spPr>
          <a:xfrm>
            <a:off x="2659063" y="4568825"/>
            <a:ext cx="879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354.62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666407-E136-4911-A000-F1544216E865}"/>
              </a:ext>
            </a:extLst>
          </p:cNvPr>
          <p:cNvSpPr/>
          <p:nvPr/>
        </p:nvSpPr>
        <p:spPr>
          <a:xfrm>
            <a:off x="2376488" y="5303838"/>
            <a:ext cx="5222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132</a:t>
            </a:r>
          </a:p>
        </p:txBody>
      </p:sp>
      <p:sp>
        <p:nvSpPr>
          <p:cNvPr id="11288" name="Rectangle 41">
            <a:extLst>
              <a:ext uri="{FF2B5EF4-FFF2-40B4-BE49-F238E27FC236}">
                <a16:creationId xmlns:a16="http://schemas.microsoft.com/office/drawing/2014/main" id="{AF350526-19AE-4ECE-ADD3-7F28EFE46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Menu</a:t>
            </a:r>
          </a:p>
        </p:txBody>
      </p:sp>
      <p:pic>
        <p:nvPicPr>
          <p:cNvPr id="11289" name="Picture 42">
            <a:extLst>
              <a:ext uri="{FF2B5EF4-FFF2-40B4-BE49-F238E27FC236}">
                <a16:creationId xmlns:a16="http://schemas.microsoft.com/office/drawing/2014/main" id="{2E394A5D-EBF7-4927-A2C3-C9C0B9604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>
            <a:hlinkClick r:id="rId3" action="ppaction://hlinksldjump"/>
            <a:extLst>
              <a:ext uri="{FF2B5EF4-FFF2-40B4-BE49-F238E27FC236}">
                <a16:creationId xmlns:a16="http://schemas.microsoft.com/office/drawing/2014/main" id="{DF258E94-EBEF-4A2B-8F9B-2BBEE15E5CE0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531A13-D4BE-4BD8-BF0A-A105B98F3BF5}"/>
              </a:ext>
            </a:extLst>
          </p:cNvPr>
          <p:cNvSpPr/>
          <p:nvPr/>
        </p:nvSpPr>
        <p:spPr>
          <a:xfrm>
            <a:off x="1163638" y="2409825"/>
            <a:ext cx="981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152 032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285463-A2C9-4199-B8EF-51EDCB05DD5A}"/>
              </a:ext>
            </a:extLst>
          </p:cNvPr>
          <p:cNvSpPr/>
          <p:nvPr/>
        </p:nvSpPr>
        <p:spPr>
          <a:xfrm>
            <a:off x="4845050" y="4371975"/>
            <a:ext cx="736600" cy="736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7A150F6-1FAD-46C1-9FB5-56B5AABC7D1A}"/>
              </a:ext>
            </a:extLst>
          </p:cNvPr>
          <p:cNvSpPr/>
          <p:nvPr/>
        </p:nvSpPr>
        <p:spPr>
          <a:xfrm>
            <a:off x="5873750" y="4344988"/>
            <a:ext cx="887413" cy="765175"/>
          </a:xfrm>
          <a:prstGeom prst="triangle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C2C1FB-8123-4CEE-B50F-904AA571FC30}"/>
              </a:ext>
            </a:extLst>
          </p:cNvPr>
          <p:cNvSpPr/>
          <p:nvPr/>
        </p:nvSpPr>
        <p:spPr>
          <a:xfrm>
            <a:off x="7145338" y="4351338"/>
            <a:ext cx="458787" cy="755650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95" name="Rectangle 81">
            <a:extLst>
              <a:ext uri="{FF2B5EF4-FFF2-40B4-BE49-F238E27FC236}">
                <a16:creationId xmlns:a16="http://schemas.microsoft.com/office/drawing/2014/main" id="{95491926-8A60-419D-BCFD-4ECC4B93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75" y="3830638"/>
            <a:ext cx="81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+     =</a:t>
            </a:r>
          </a:p>
        </p:txBody>
      </p:sp>
      <p:grpSp>
        <p:nvGrpSpPr>
          <p:cNvPr id="11296" name="Group 82">
            <a:extLst>
              <a:ext uri="{FF2B5EF4-FFF2-40B4-BE49-F238E27FC236}">
                <a16:creationId xmlns:a16="http://schemas.microsoft.com/office/drawing/2014/main" id="{09B66978-CB67-41F3-8C32-50CF372BC93E}"/>
              </a:ext>
            </a:extLst>
          </p:cNvPr>
          <p:cNvGrpSpPr>
            <a:grpSpLocks/>
          </p:cNvGrpSpPr>
          <p:nvPr/>
        </p:nvGrpSpPr>
        <p:grpSpPr bwMode="auto">
          <a:xfrm>
            <a:off x="1657350" y="3717925"/>
            <a:ext cx="374650" cy="593725"/>
            <a:chOff x="2122617" y="5207138"/>
            <a:chExt cx="375424" cy="59482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C7628C9-4802-45F5-8FDE-9D5217114E25}"/>
                </a:ext>
              </a:extLst>
            </p:cNvPr>
            <p:cNvSpPr/>
            <p:nvPr/>
          </p:nvSpPr>
          <p:spPr>
            <a:xfrm>
              <a:off x="2125799" y="5207138"/>
              <a:ext cx="369061" cy="370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3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373D96C-8132-429D-AD70-8083079E4B90}"/>
                </a:ext>
              </a:extLst>
            </p:cNvPr>
            <p:cNvSpPr/>
            <p:nvPr/>
          </p:nvSpPr>
          <p:spPr>
            <a:xfrm>
              <a:off x="2122617" y="5432980"/>
              <a:ext cx="375424" cy="36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6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097B6B0-6C00-4849-B39A-2D31124AF8C3}"/>
                </a:ext>
              </a:extLst>
            </p:cNvPr>
            <p:cNvCxnSpPr/>
            <p:nvPr/>
          </p:nvCxnSpPr>
          <p:spPr>
            <a:xfrm>
              <a:off x="2241926" y="5506139"/>
              <a:ext cx="194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7" name="Group 86">
            <a:extLst>
              <a:ext uri="{FF2B5EF4-FFF2-40B4-BE49-F238E27FC236}">
                <a16:creationId xmlns:a16="http://schemas.microsoft.com/office/drawing/2014/main" id="{527692FE-BDBC-444F-9C89-E3E7193A77C7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3717925"/>
            <a:ext cx="471488" cy="593725"/>
            <a:chOff x="2074527" y="5207138"/>
            <a:chExt cx="471604" cy="59482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33D87B0-7F71-4C87-BA00-4010C2D00E96}"/>
                </a:ext>
              </a:extLst>
            </p:cNvPr>
            <p:cNvSpPr/>
            <p:nvPr/>
          </p:nvSpPr>
          <p:spPr>
            <a:xfrm>
              <a:off x="2118988" y="5207138"/>
              <a:ext cx="382682" cy="370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493D0F2-146C-4BC5-8607-8E08034A30FF}"/>
                </a:ext>
              </a:extLst>
            </p:cNvPr>
            <p:cNvSpPr/>
            <p:nvPr/>
          </p:nvSpPr>
          <p:spPr>
            <a:xfrm>
              <a:off x="2074527" y="5432980"/>
              <a:ext cx="471604" cy="36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12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A228B85-5CF6-47C4-9CD8-025AC5A9AC49}"/>
                </a:ext>
              </a:extLst>
            </p:cNvPr>
            <p:cNvCxnSpPr/>
            <p:nvPr/>
          </p:nvCxnSpPr>
          <p:spPr>
            <a:xfrm>
              <a:off x="2242843" y="5506139"/>
              <a:ext cx="1937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5174583-18B7-4369-B01F-13C31B1618E0}"/>
              </a:ext>
            </a:extLst>
          </p:cNvPr>
          <p:cNvGrpSpPr>
            <a:grpSpLocks/>
          </p:cNvGrpSpPr>
          <p:nvPr/>
        </p:nvGrpSpPr>
        <p:grpSpPr bwMode="auto">
          <a:xfrm>
            <a:off x="2093913" y="3724275"/>
            <a:ext cx="1057275" cy="595313"/>
            <a:chOff x="1139584" y="2298101"/>
            <a:chExt cx="1057245" cy="595856"/>
          </a:xfrm>
        </p:grpSpPr>
        <p:grpSp>
          <p:nvGrpSpPr>
            <p:cNvPr id="11299" name="Group 91">
              <a:extLst>
                <a:ext uri="{FF2B5EF4-FFF2-40B4-BE49-F238E27FC236}">
                  <a16:creationId xmlns:a16="http://schemas.microsoft.com/office/drawing/2014/main" id="{BBA82BC9-06A5-4F72-960D-2C41937428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8213" y="2298101"/>
              <a:ext cx="380162" cy="595856"/>
              <a:chOff x="2120075" y="5207138"/>
              <a:chExt cx="380162" cy="595856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4EFD6C8-5996-47DD-A10E-595B97BEB72C}"/>
                  </a:ext>
                </a:extLst>
              </p:cNvPr>
              <p:cNvSpPr/>
              <p:nvPr/>
            </p:nvSpPr>
            <p:spPr>
              <a:xfrm>
                <a:off x="2123680" y="5207138"/>
                <a:ext cx="373052" cy="370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5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616FCC6-2918-437F-AC2C-B82AF89A0E8A}"/>
                  </a:ext>
                </a:extLst>
              </p:cNvPr>
              <p:cNvSpPr/>
              <p:nvPr/>
            </p:nvSpPr>
            <p:spPr>
              <a:xfrm>
                <a:off x="2120505" y="5432769"/>
                <a:ext cx="379402" cy="370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6</a:t>
                </a: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2C73E10-5DE8-4CF3-B186-7E2F160B0910}"/>
                  </a:ext>
                </a:extLst>
              </p:cNvPr>
              <p:cNvCxnSpPr/>
              <p:nvPr/>
            </p:nvCxnSpPr>
            <p:spPr>
              <a:xfrm>
                <a:off x="2242739" y="5505860"/>
                <a:ext cx="193669" cy="0"/>
              </a:xfrm>
              <a:prstGeom prst="line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00" name="Group 92">
              <a:extLst>
                <a:ext uri="{FF2B5EF4-FFF2-40B4-BE49-F238E27FC236}">
                  <a16:creationId xmlns:a16="http://schemas.microsoft.com/office/drawing/2014/main" id="{101A8B82-591E-494C-9D4B-A2BD2AA664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2875" y="2298101"/>
              <a:ext cx="493954" cy="594822"/>
              <a:chOff x="2063455" y="5207138"/>
              <a:chExt cx="493954" cy="594822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66CC49D-F008-43E8-9362-6C32347C4DE3}"/>
                  </a:ext>
                </a:extLst>
              </p:cNvPr>
              <p:cNvSpPr/>
              <p:nvPr/>
            </p:nvSpPr>
            <p:spPr>
              <a:xfrm>
                <a:off x="2063710" y="5207138"/>
                <a:ext cx="493699" cy="370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10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19C5151-E68A-465E-AFFF-EFBB53F39261}"/>
                  </a:ext>
                </a:extLst>
              </p:cNvPr>
              <p:cNvSpPr/>
              <p:nvPr/>
            </p:nvSpPr>
            <p:spPr>
              <a:xfrm>
                <a:off x="2074823" y="5432769"/>
                <a:ext cx="471474" cy="368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12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1656C79-7017-4292-858D-AE0E4278C9D3}"/>
                  </a:ext>
                </a:extLst>
              </p:cNvPr>
              <p:cNvCxnSpPr/>
              <p:nvPr/>
            </p:nvCxnSpPr>
            <p:spPr>
              <a:xfrm>
                <a:off x="2243093" y="5505860"/>
                <a:ext cx="193670" cy="0"/>
              </a:xfrm>
              <a:prstGeom prst="line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33A9B9B-2642-4CF2-B967-1068B7D317D4}"/>
                </a:ext>
              </a:extLst>
            </p:cNvPr>
            <p:cNvSpPr/>
            <p:nvPr/>
          </p:nvSpPr>
          <p:spPr>
            <a:xfrm>
              <a:off x="1533273" y="2410917"/>
              <a:ext cx="407975" cy="3686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or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462DD4F-8B67-42D5-8B6D-032206B7B578}"/>
                </a:ext>
              </a:extLst>
            </p:cNvPr>
            <p:cNvSpPr/>
            <p:nvPr/>
          </p:nvSpPr>
          <p:spPr>
            <a:xfrm>
              <a:off x="1139584" y="2422039"/>
              <a:ext cx="184145" cy="370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30" grpId="0" animBg="1"/>
      <p:bldP spid="11" grpId="0"/>
      <p:bldP spid="16" grpId="0"/>
      <p:bldP spid="38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026002F-A15D-4C03-83D3-E3CF7D9E7913}"/>
              </a:ext>
            </a:extLst>
          </p:cNvPr>
          <p:cNvSpPr/>
          <p:nvPr/>
        </p:nvSpPr>
        <p:spPr>
          <a:xfrm>
            <a:off x="4656138" y="765175"/>
            <a:ext cx="3732212" cy="25939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Rectangle 28">
            <a:extLst>
              <a:ext uri="{FF2B5EF4-FFF2-40B4-BE49-F238E27FC236}">
                <a16:creationId xmlns:a16="http://schemas.microsoft.com/office/drawing/2014/main" id="{D5AFC899-595C-4D63-8FE4-A7904C386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1238250"/>
            <a:ext cx="33718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Pavel chooses a number less than 40. He divides it by 2 and then adds 8. He then divides this result by 4. His answer is 6.5. What number did he </a:t>
            </a:r>
            <a:br>
              <a:rPr lang="en-GB" altLang="en-US" dirty="0">
                <a:latin typeface="+mn-lt"/>
              </a:rPr>
            </a:br>
            <a:r>
              <a:rPr lang="en-GB" altLang="en-US" dirty="0">
                <a:latin typeface="+mn-lt"/>
              </a:rPr>
              <a:t>start with?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AE1D31-DE7F-4B0C-BF3C-86B769DE0CD7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FFA72D-5F14-42E9-8E58-718ED6CC6F18}"/>
              </a:ext>
            </a:extLst>
          </p:cNvPr>
          <p:cNvSpPr/>
          <p:nvPr/>
        </p:nvSpPr>
        <p:spPr>
          <a:xfrm>
            <a:off x="4656138" y="3471863"/>
            <a:ext cx="3732212" cy="26273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4" name="Rectangle 32">
            <a:extLst>
              <a:ext uri="{FF2B5EF4-FFF2-40B4-BE49-F238E27FC236}">
                <a16:creationId xmlns:a16="http://schemas.microsoft.com/office/drawing/2014/main" id="{0D22379C-B3FB-448D-911F-AF8E5AA1E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Week 4 Day 3</a:t>
            </a:r>
          </a:p>
        </p:txBody>
      </p:sp>
      <p:sp>
        <p:nvSpPr>
          <p:cNvPr id="12295" name="Rectangle 39">
            <a:extLst>
              <a:ext uri="{FF2B5EF4-FFF2-40B4-BE49-F238E27FC236}">
                <a16:creationId xmlns:a16="http://schemas.microsoft.com/office/drawing/2014/main" id="{F3B1C1FD-0907-496B-8251-F65985CE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Fluency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>
                <a:latin typeface="+mn-lt"/>
              </a:rPr>
              <a:t>Complete these questions.</a:t>
            </a:r>
          </a:p>
        </p:txBody>
      </p:sp>
      <p:sp>
        <p:nvSpPr>
          <p:cNvPr id="41" name="Reveal Answer 1">
            <a:extLst>
              <a:ext uri="{FF2B5EF4-FFF2-40B4-BE49-F238E27FC236}">
                <a16:creationId xmlns:a16="http://schemas.microsoft.com/office/drawing/2014/main" id="{5C9ED125-60FA-451B-934A-DEA2C62FEA83}"/>
              </a:ext>
            </a:extLst>
          </p:cNvPr>
          <p:cNvSpPr/>
          <p:nvPr/>
        </p:nvSpPr>
        <p:spPr>
          <a:xfrm>
            <a:off x="3335338" y="1722438"/>
            <a:ext cx="1006475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2" name="Reveal Answer 2">
            <a:extLst>
              <a:ext uri="{FF2B5EF4-FFF2-40B4-BE49-F238E27FC236}">
                <a16:creationId xmlns:a16="http://schemas.microsoft.com/office/drawing/2014/main" id="{DC3C0BEE-2878-4933-8D84-562B6AA4DFCE}"/>
              </a:ext>
            </a:extLst>
          </p:cNvPr>
          <p:cNvSpPr/>
          <p:nvPr/>
        </p:nvSpPr>
        <p:spPr>
          <a:xfrm>
            <a:off x="3581400" y="2424113"/>
            <a:ext cx="741363" cy="34448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3" name="Reveal Answer 3">
            <a:extLst>
              <a:ext uri="{FF2B5EF4-FFF2-40B4-BE49-F238E27FC236}">
                <a16:creationId xmlns:a16="http://schemas.microsoft.com/office/drawing/2014/main" id="{241E9522-9710-4FB2-B1CD-7AD8C952AB29}"/>
              </a:ext>
            </a:extLst>
          </p:cNvPr>
          <p:cNvSpPr/>
          <p:nvPr/>
        </p:nvSpPr>
        <p:spPr>
          <a:xfrm>
            <a:off x="3336925" y="318928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4" name="Reveal Answer 4">
            <a:extLst>
              <a:ext uri="{FF2B5EF4-FFF2-40B4-BE49-F238E27FC236}">
                <a16:creationId xmlns:a16="http://schemas.microsoft.com/office/drawing/2014/main" id="{B3B87DE1-79D8-469C-9039-F77A1B50D499}"/>
              </a:ext>
            </a:extLst>
          </p:cNvPr>
          <p:cNvSpPr/>
          <p:nvPr/>
        </p:nvSpPr>
        <p:spPr>
          <a:xfrm>
            <a:off x="3336925" y="392430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5" name="Reveal Answer 5">
            <a:extLst>
              <a:ext uri="{FF2B5EF4-FFF2-40B4-BE49-F238E27FC236}">
                <a16:creationId xmlns:a16="http://schemas.microsoft.com/office/drawing/2014/main" id="{8551DA3B-93C4-4E8E-85A7-357597EE1AC1}"/>
              </a:ext>
            </a:extLst>
          </p:cNvPr>
          <p:cNvSpPr/>
          <p:nvPr/>
        </p:nvSpPr>
        <p:spPr>
          <a:xfrm>
            <a:off x="3336925" y="465772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6" name="Reveal Answer 6">
            <a:extLst>
              <a:ext uri="{FF2B5EF4-FFF2-40B4-BE49-F238E27FC236}">
                <a16:creationId xmlns:a16="http://schemas.microsoft.com/office/drawing/2014/main" id="{04E3C987-0F18-4E71-A02A-78291C683776}"/>
              </a:ext>
            </a:extLst>
          </p:cNvPr>
          <p:cNvSpPr/>
          <p:nvPr/>
        </p:nvSpPr>
        <p:spPr>
          <a:xfrm>
            <a:off x="3343275" y="539115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302" name="Rectangle 46">
            <a:extLst>
              <a:ext uri="{FF2B5EF4-FFF2-40B4-BE49-F238E27FC236}">
                <a16:creationId xmlns:a16="http://schemas.microsoft.com/office/drawing/2014/main" id="{0E1D9CED-6B10-4380-8EA7-73BCC6BC2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855663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Problem Solving</a:t>
            </a:r>
          </a:p>
        </p:txBody>
      </p:sp>
      <p:sp>
        <p:nvSpPr>
          <p:cNvPr id="48" name="Reveal Answer 7">
            <a:extLst>
              <a:ext uri="{FF2B5EF4-FFF2-40B4-BE49-F238E27FC236}">
                <a16:creationId xmlns:a16="http://schemas.microsoft.com/office/drawing/2014/main" id="{A28E17F1-6D72-4592-BC2A-8A07094FDFED}"/>
              </a:ext>
            </a:extLst>
          </p:cNvPr>
          <p:cNvSpPr/>
          <p:nvPr/>
        </p:nvSpPr>
        <p:spPr>
          <a:xfrm>
            <a:off x="5894388" y="3032125"/>
            <a:ext cx="1006475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304" name="Rectangle 48">
            <a:extLst>
              <a:ext uri="{FF2B5EF4-FFF2-40B4-BE49-F238E27FC236}">
                <a16:creationId xmlns:a16="http://schemas.microsoft.com/office/drawing/2014/main" id="{BF12409F-882A-48B8-9437-3927E1371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3557588"/>
            <a:ext cx="3389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Reasoning</a:t>
            </a:r>
          </a:p>
        </p:txBody>
      </p:sp>
      <p:sp>
        <p:nvSpPr>
          <p:cNvPr id="12305" name="Rectangle 49">
            <a:extLst>
              <a:ext uri="{FF2B5EF4-FFF2-40B4-BE49-F238E27FC236}">
                <a16:creationId xmlns:a16="http://schemas.microsoft.com/office/drawing/2014/main" id="{FD0AF9A9-6938-46BC-B5EA-325C0D8E9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3933825"/>
            <a:ext cx="3255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Place these values in ascending order.</a:t>
            </a:r>
          </a:p>
          <a:p>
            <a:pPr eaLnBrk="1" hangingPunct="1">
              <a:defRPr/>
            </a:pPr>
            <a:r>
              <a:rPr lang="en-GB" altLang="en-US">
                <a:latin typeface="+mn-lt"/>
              </a:rPr>
              <a:t>5.09    1.56    4.003   20.03</a:t>
            </a:r>
          </a:p>
          <a:p>
            <a:pPr eaLnBrk="1" hangingPunct="1">
              <a:defRPr/>
            </a:pPr>
            <a:r>
              <a:rPr lang="en-GB" altLang="en-US">
                <a:latin typeface="+mn-lt"/>
              </a:rPr>
              <a:t>Explain your reasoning.</a:t>
            </a:r>
          </a:p>
        </p:txBody>
      </p:sp>
      <p:sp>
        <p:nvSpPr>
          <p:cNvPr id="12306" name="Rectangle 81">
            <a:extLst>
              <a:ext uri="{FF2B5EF4-FFF2-40B4-BE49-F238E27FC236}">
                <a16:creationId xmlns:a16="http://schemas.microsoft.com/office/drawing/2014/main" id="{46245B5B-C37B-4D79-8923-A95FF884E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Menu</a:t>
            </a:r>
          </a:p>
        </p:txBody>
      </p:sp>
      <p:pic>
        <p:nvPicPr>
          <p:cNvPr id="12307" name="Picture 82">
            <a:extLst>
              <a:ext uri="{FF2B5EF4-FFF2-40B4-BE49-F238E27FC236}">
                <a16:creationId xmlns:a16="http://schemas.microsoft.com/office/drawing/2014/main" id="{A1014B07-D5FA-4987-B2C4-24D2EA29B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ctangle 83">
            <a:hlinkClick r:id="rId3" action="ppaction://hlinksldjump"/>
            <a:extLst>
              <a:ext uri="{FF2B5EF4-FFF2-40B4-BE49-F238E27FC236}">
                <a16:creationId xmlns:a16="http://schemas.microsoft.com/office/drawing/2014/main" id="{062C1600-E64F-4A71-AC0F-EB54FD7A04C2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ED4A87C-AB0B-48BD-AEB7-621E220E7AF0}"/>
              </a:ext>
            </a:extLst>
          </p:cNvPr>
          <p:cNvSpPr/>
          <p:nvPr/>
        </p:nvSpPr>
        <p:spPr>
          <a:xfrm>
            <a:off x="6145213" y="2947988"/>
            <a:ext cx="4333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1330D-33D8-4CD9-A6AC-E0EC16E45C29}"/>
              </a:ext>
            </a:extLst>
          </p:cNvPr>
          <p:cNvSpPr/>
          <p:nvPr/>
        </p:nvSpPr>
        <p:spPr>
          <a:xfrm>
            <a:off x="4986338" y="5308600"/>
            <a:ext cx="29321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1.56   4.003   5.09    20.03</a:t>
            </a:r>
          </a:p>
        </p:txBody>
      </p:sp>
      <p:sp>
        <p:nvSpPr>
          <p:cNvPr id="96" name="Reveal Answer 8">
            <a:extLst>
              <a:ext uri="{FF2B5EF4-FFF2-40B4-BE49-F238E27FC236}">
                <a16:creationId xmlns:a16="http://schemas.microsoft.com/office/drawing/2014/main" id="{8B5F5C7F-7E36-4EFE-AF4C-1D091F3B0390}"/>
              </a:ext>
            </a:extLst>
          </p:cNvPr>
          <p:cNvSpPr/>
          <p:nvPr/>
        </p:nvSpPr>
        <p:spPr>
          <a:xfrm>
            <a:off x="5894388" y="5391150"/>
            <a:ext cx="1006475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312" name="Rectangle 59">
            <a:extLst>
              <a:ext uri="{FF2B5EF4-FFF2-40B4-BE49-F238E27FC236}">
                <a16:creationId xmlns:a16="http://schemas.microsoft.com/office/drawing/2014/main" id="{03833F8A-CFF0-4C7F-A5E9-B853CBFFD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46238"/>
            <a:ext cx="4572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1. 487 - 90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2.             = 3705 + 7289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3. 132 ÷ 11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4. 307 × 36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5. 435.7 - 76.48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6. 12.7 ÷ 100 =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C939D7-834C-4EA2-BBE8-0C3CB7ED1D9C}"/>
              </a:ext>
            </a:extLst>
          </p:cNvPr>
          <p:cNvSpPr/>
          <p:nvPr/>
        </p:nvSpPr>
        <p:spPr>
          <a:xfrm>
            <a:off x="2298700" y="1638300"/>
            <a:ext cx="5476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397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D1D6889-215E-408A-BABA-85326AC41CFE}"/>
              </a:ext>
            </a:extLst>
          </p:cNvPr>
          <p:cNvSpPr/>
          <p:nvPr/>
        </p:nvSpPr>
        <p:spPr>
          <a:xfrm>
            <a:off x="1204913" y="2398713"/>
            <a:ext cx="827087" cy="349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9ADA836-820D-4EBC-ACF6-3BD9ACFA7578}"/>
              </a:ext>
            </a:extLst>
          </p:cNvPr>
          <p:cNvSpPr/>
          <p:nvPr/>
        </p:nvSpPr>
        <p:spPr>
          <a:xfrm>
            <a:off x="1154113" y="2398713"/>
            <a:ext cx="8858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10 994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D5768-F873-4F66-A639-339A7C8B2F6F}"/>
              </a:ext>
            </a:extLst>
          </p:cNvPr>
          <p:cNvSpPr/>
          <p:nvPr/>
        </p:nvSpPr>
        <p:spPr>
          <a:xfrm>
            <a:off x="2149475" y="3106738"/>
            <a:ext cx="4000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AB6C377-B0FE-4D8E-AF09-7EDAB24A0477}"/>
              </a:ext>
            </a:extLst>
          </p:cNvPr>
          <p:cNvSpPr/>
          <p:nvPr/>
        </p:nvSpPr>
        <p:spPr>
          <a:xfrm>
            <a:off x="2301875" y="3836988"/>
            <a:ext cx="8334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11 052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6561AFD-09C0-4923-BA9D-44B299F37009}"/>
              </a:ext>
            </a:extLst>
          </p:cNvPr>
          <p:cNvSpPr/>
          <p:nvPr/>
        </p:nvSpPr>
        <p:spPr>
          <a:xfrm>
            <a:off x="2708275" y="4573588"/>
            <a:ext cx="8874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359.22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2DAEB05-DC83-4BEF-9CA0-05B544B68331}"/>
              </a:ext>
            </a:extLst>
          </p:cNvPr>
          <p:cNvSpPr/>
          <p:nvPr/>
        </p:nvSpPr>
        <p:spPr>
          <a:xfrm>
            <a:off x="2455863" y="5300663"/>
            <a:ext cx="7302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0.127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95" grpId="0"/>
      <p:bldP spid="5" grpId="0"/>
      <p:bldP spid="96" grpId="0" animBg="1"/>
      <p:bldP spid="65" grpId="0"/>
      <p:bldP spid="69" grpId="0"/>
      <p:bldP spid="70" grpId="0"/>
      <p:bldP spid="71" grpId="0"/>
      <p:bldP spid="90" grpId="0"/>
      <p:bldP spid="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09B2E3F-911A-49D2-823F-1EEC14BAA034}"/>
              </a:ext>
            </a:extLst>
          </p:cNvPr>
          <p:cNvSpPr/>
          <p:nvPr/>
        </p:nvSpPr>
        <p:spPr>
          <a:xfrm>
            <a:off x="4656138" y="765175"/>
            <a:ext cx="3732212" cy="282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Rectangle 28">
            <a:extLst>
              <a:ext uri="{FF2B5EF4-FFF2-40B4-BE49-F238E27FC236}">
                <a16:creationId xmlns:a16="http://schemas.microsoft.com/office/drawing/2014/main" id="{293971D5-598B-4170-B3A6-A083C341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1238250"/>
            <a:ext cx="3365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400" dirty="0">
                <a:latin typeface="+mn-lt"/>
              </a:rPr>
              <a:t>What is the mass of a wooden building block if a toy car weighs 26g?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4AD80E-3EA0-40A2-8F86-EAEE9681C7EA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541473-7D68-44A1-BAC4-E11DDA313705}"/>
              </a:ext>
            </a:extLst>
          </p:cNvPr>
          <p:cNvSpPr/>
          <p:nvPr/>
        </p:nvSpPr>
        <p:spPr>
          <a:xfrm>
            <a:off x="4656138" y="3719513"/>
            <a:ext cx="3732212" cy="237966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8" name="Rectangle 32">
            <a:extLst>
              <a:ext uri="{FF2B5EF4-FFF2-40B4-BE49-F238E27FC236}">
                <a16:creationId xmlns:a16="http://schemas.microsoft.com/office/drawing/2014/main" id="{A8A9F102-95CF-42A1-BE9E-5CEE056EE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55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Week 4 Day 4</a:t>
            </a:r>
          </a:p>
        </p:txBody>
      </p:sp>
      <p:sp>
        <p:nvSpPr>
          <p:cNvPr id="13319" name="Rectangle 39">
            <a:extLst>
              <a:ext uri="{FF2B5EF4-FFF2-40B4-BE49-F238E27FC236}">
                <a16:creationId xmlns:a16="http://schemas.microsoft.com/office/drawing/2014/main" id="{2A91451D-BE75-4E66-A437-65DE0F23C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Fluency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>
                <a:latin typeface="+mn-lt"/>
              </a:rPr>
              <a:t>Complete these questions.</a:t>
            </a:r>
          </a:p>
        </p:txBody>
      </p:sp>
      <p:sp>
        <p:nvSpPr>
          <p:cNvPr id="41" name="Reveal Answer 1">
            <a:extLst>
              <a:ext uri="{FF2B5EF4-FFF2-40B4-BE49-F238E27FC236}">
                <a16:creationId xmlns:a16="http://schemas.microsoft.com/office/drawing/2014/main" id="{084772CE-937E-4ADC-AD6B-0DFACF7AFE56}"/>
              </a:ext>
            </a:extLst>
          </p:cNvPr>
          <p:cNvSpPr/>
          <p:nvPr/>
        </p:nvSpPr>
        <p:spPr>
          <a:xfrm>
            <a:off x="3335338" y="1722438"/>
            <a:ext cx="1006475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2" name="Reveal Answer 2">
            <a:extLst>
              <a:ext uri="{FF2B5EF4-FFF2-40B4-BE49-F238E27FC236}">
                <a16:creationId xmlns:a16="http://schemas.microsoft.com/office/drawing/2014/main" id="{E4B58B87-F6AA-4CA6-AA9F-819DA3686D34}"/>
              </a:ext>
            </a:extLst>
          </p:cNvPr>
          <p:cNvSpPr/>
          <p:nvPr/>
        </p:nvSpPr>
        <p:spPr>
          <a:xfrm>
            <a:off x="3336925" y="245586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3" name="Reveal Answer 3">
            <a:extLst>
              <a:ext uri="{FF2B5EF4-FFF2-40B4-BE49-F238E27FC236}">
                <a16:creationId xmlns:a16="http://schemas.microsoft.com/office/drawing/2014/main" id="{730E80A5-8EB3-4548-96FC-670D27BE8FC2}"/>
              </a:ext>
            </a:extLst>
          </p:cNvPr>
          <p:cNvSpPr/>
          <p:nvPr/>
        </p:nvSpPr>
        <p:spPr>
          <a:xfrm>
            <a:off x="3336925" y="318928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4" name="Reveal Answer 4">
            <a:extLst>
              <a:ext uri="{FF2B5EF4-FFF2-40B4-BE49-F238E27FC236}">
                <a16:creationId xmlns:a16="http://schemas.microsoft.com/office/drawing/2014/main" id="{66565216-8AE8-4C07-8258-BA5CE0BF9ED6}"/>
              </a:ext>
            </a:extLst>
          </p:cNvPr>
          <p:cNvSpPr/>
          <p:nvPr/>
        </p:nvSpPr>
        <p:spPr>
          <a:xfrm>
            <a:off x="3336925" y="392430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5" name="Reveal Answer 5">
            <a:extLst>
              <a:ext uri="{FF2B5EF4-FFF2-40B4-BE49-F238E27FC236}">
                <a16:creationId xmlns:a16="http://schemas.microsoft.com/office/drawing/2014/main" id="{68452ECC-859E-4E3D-8ACC-A9260B2BA7C5}"/>
              </a:ext>
            </a:extLst>
          </p:cNvPr>
          <p:cNvSpPr/>
          <p:nvPr/>
        </p:nvSpPr>
        <p:spPr>
          <a:xfrm>
            <a:off x="3336925" y="465772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6" name="Reveal Answer 6">
            <a:extLst>
              <a:ext uri="{FF2B5EF4-FFF2-40B4-BE49-F238E27FC236}">
                <a16:creationId xmlns:a16="http://schemas.microsoft.com/office/drawing/2014/main" id="{C03995CA-8A10-471D-9942-7F1F8478E8F2}"/>
              </a:ext>
            </a:extLst>
          </p:cNvPr>
          <p:cNvSpPr/>
          <p:nvPr/>
        </p:nvSpPr>
        <p:spPr>
          <a:xfrm>
            <a:off x="3343275" y="539115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326" name="Rectangle 46">
            <a:extLst>
              <a:ext uri="{FF2B5EF4-FFF2-40B4-BE49-F238E27FC236}">
                <a16:creationId xmlns:a16="http://schemas.microsoft.com/office/drawing/2014/main" id="{19F9D2D7-02F2-42E2-AC99-10170B24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855663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Problem Solving</a:t>
            </a:r>
          </a:p>
        </p:txBody>
      </p:sp>
      <p:sp>
        <p:nvSpPr>
          <p:cNvPr id="48" name="Reveal Answer 7">
            <a:extLst>
              <a:ext uri="{FF2B5EF4-FFF2-40B4-BE49-F238E27FC236}">
                <a16:creationId xmlns:a16="http://schemas.microsoft.com/office/drawing/2014/main" id="{C14183C5-63C0-4A4D-8512-811BA17EA2CA}"/>
              </a:ext>
            </a:extLst>
          </p:cNvPr>
          <p:cNvSpPr/>
          <p:nvPr/>
        </p:nvSpPr>
        <p:spPr>
          <a:xfrm>
            <a:off x="5984875" y="1787525"/>
            <a:ext cx="1006475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328" name="Rectangle 48">
            <a:extLst>
              <a:ext uri="{FF2B5EF4-FFF2-40B4-BE49-F238E27FC236}">
                <a16:creationId xmlns:a16="http://schemas.microsoft.com/office/drawing/2014/main" id="{66D2C872-E434-4AB6-B570-5590CAB59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800475"/>
            <a:ext cx="3389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Reasoning</a:t>
            </a:r>
          </a:p>
        </p:txBody>
      </p:sp>
      <p:sp>
        <p:nvSpPr>
          <p:cNvPr id="13329" name="Rectangle 49">
            <a:extLst>
              <a:ext uri="{FF2B5EF4-FFF2-40B4-BE49-F238E27FC236}">
                <a16:creationId xmlns:a16="http://schemas.microsoft.com/office/drawing/2014/main" id="{6985FAC6-4EDC-4B15-A7D9-FBEAD07A0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4157663"/>
            <a:ext cx="3468687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 sz="1600">
                <a:latin typeface="+mn-lt"/>
              </a:rPr>
              <a:t>George says, “When I compare unit fractions, I just look at the number at the bottom of the fraction, the denominator, and that tells me which is smaller.” Discuss with a partner how George is correct. Is there anything else he needs to say?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BABE59D-BA31-46C1-AE1A-581DE2F38750}"/>
              </a:ext>
            </a:extLst>
          </p:cNvPr>
          <p:cNvSpPr/>
          <p:nvPr/>
        </p:nvSpPr>
        <p:spPr>
          <a:xfrm>
            <a:off x="839788" y="1646238"/>
            <a:ext cx="4572000" cy="4064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3600"/>
              </a:spcAft>
              <a:buFontTx/>
              <a:buAutoNum type="arabicPeriod"/>
              <a:defRPr/>
            </a:pPr>
            <a:r>
              <a:rPr lang="en-GB" dirty="0">
                <a:latin typeface="+mn-lt"/>
              </a:rPr>
              <a:t>8407 - 1010 = 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3600"/>
              </a:spcAft>
              <a:buFontTx/>
              <a:buAutoNum type="arabicPeriod"/>
              <a:defRPr/>
            </a:pPr>
            <a:r>
              <a:rPr lang="en-GB" dirty="0">
                <a:latin typeface="+mn-lt"/>
              </a:rPr>
              <a:t>2. Box = 745 + 265</a:t>
            </a:r>
          </a:p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dirty="0">
                <a:latin typeface="+mn-lt"/>
              </a:rPr>
              <a:t>3. 144 ÷ 9 =</a:t>
            </a:r>
          </a:p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dirty="0">
                <a:latin typeface="+mn-lt"/>
              </a:rPr>
              <a:t>4. 82 × 4 =</a:t>
            </a:r>
          </a:p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dirty="0">
                <a:latin typeface="+mn-lt"/>
              </a:rPr>
              <a:t>5. 797 – 54.89 =</a:t>
            </a:r>
          </a:p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dirty="0">
                <a:latin typeface="+mn-lt"/>
              </a:rPr>
              <a:t>6. 7.5 ÷ 10 =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86801B1-19A1-4CC0-AA6F-E7D7414A5860}"/>
              </a:ext>
            </a:extLst>
          </p:cNvPr>
          <p:cNvSpPr/>
          <p:nvPr/>
        </p:nvSpPr>
        <p:spPr>
          <a:xfrm>
            <a:off x="1192213" y="2312988"/>
            <a:ext cx="688975" cy="503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4CF41E-14ED-4EE7-B2AF-2B7575616862}"/>
              </a:ext>
            </a:extLst>
          </p:cNvPr>
          <p:cNvSpPr/>
          <p:nvPr/>
        </p:nvSpPr>
        <p:spPr>
          <a:xfrm>
            <a:off x="2695575" y="1620838"/>
            <a:ext cx="663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7397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A379F75-04EA-4D2E-BD57-DB184298B3F4}"/>
              </a:ext>
            </a:extLst>
          </p:cNvPr>
          <p:cNvSpPr/>
          <p:nvPr/>
        </p:nvSpPr>
        <p:spPr>
          <a:xfrm>
            <a:off x="2133600" y="3109913"/>
            <a:ext cx="4079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16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739165-D5F0-44EE-8F1A-DADCF0589038}"/>
              </a:ext>
            </a:extLst>
          </p:cNvPr>
          <p:cNvSpPr/>
          <p:nvPr/>
        </p:nvSpPr>
        <p:spPr>
          <a:xfrm>
            <a:off x="2022475" y="3840163"/>
            <a:ext cx="6302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328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30219C-EED1-469D-9B2F-012F95172329}"/>
              </a:ext>
            </a:extLst>
          </p:cNvPr>
          <p:cNvSpPr/>
          <p:nvPr/>
        </p:nvSpPr>
        <p:spPr>
          <a:xfrm>
            <a:off x="6167438" y="1962150"/>
            <a:ext cx="603250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13g</a:t>
            </a:r>
          </a:p>
        </p:txBody>
      </p:sp>
      <p:sp>
        <p:nvSpPr>
          <p:cNvPr id="13336" name="Rectangle 50">
            <a:extLst>
              <a:ext uri="{FF2B5EF4-FFF2-40B4-BE49-F238E27FC236}">
                <a16:creationId xmlns:a16="http://schemas.microsoft.com/office/drawing/2014/main" id="{FA90F0D0-9F4F-4038-9E19-71618AE0D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Menu</a:t>
            </a:r>
          </a:p>
        </p:txBody>
      </p:sp>
      <p:pic>
        <p:nvPicPr>
          <p:cNvPr id="13337" name="Picture 60">
            <a:extLst>
              <a:ext uri="{FF2B5EF4-FFF2-40B4-BE49-F238E27FC236}">
                <a16:creationId xmlns:a16="http://schemas.microsoft.com/office/drawing/2014/main" id="{860A7EA8-26AB-40A7-A9CE-607FE112F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>
            <a:hlinkClick r:id="rId3" action="ppaction://hlinksldjump"/>
            <a:extLst>
              <a:ext uri="{FF2B5EF4-FFF2-40B4-BE49-F238E27FC236}">
                <a16:creationId xmlns:a16="http://schemas.microsoft.com/office/drawing/2014/main" id="{7705D17A-1A1F-49A4-9933-F12A9A9EBE61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989F66A-5962-4C3C-B669-DDF8CB54F8AB}"/>
              </a:ext>
            </a:extLst>
          </p:cNvPr>
          <p:cNvSpPr/>
          <p:nvPr/>
        </p:nvSpPr>
        <p:spPr>
          <a:xfrm>
            <a:off x="2133600" y="5308600"/>
            <a:ext cx="704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0.75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0D288-F597-45B6-8BD3-6926AAFE9BDF}"/>
              </a:ext>
            </a:extLst>
          </p:cNvPr>
          <p:cNvSpPr/>
          <p:nvPr/>
        </p:nvSpPr>
        <p:spPr>
          <a:xfrm>
            <a:off x="1190625" y="2398713"/>
            <a:ext cx="669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1010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E05D52-0A06-4039-A2A9-CFAE71897E39}"/>
              </a:ext>
            </a:extLst>
          </p:cNvPr>
          <p:cNvSpPr/>
          <p:nvPr/>
        </p:nvSpPr>
        <p:spPr>
          <a:xfrm>
            <a:off x="2479675" y="4589463"/>
            <a:ext cx="8794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742.11</a:t>
            </a:r>
          </a:p>
        </p:txBody>
      </p:sp>
      <p:pic>
        <p:nvPicPr>
          <p:cNvPr id="13342" name="Picture 8">
            <a:extLst>
              <a:ext uri="{FF2B5EF4-FFF2-40B4-BE49-F238E27FC236}">
                <a16:creationId xmlns:a16="http://schemas.microsoft.com/office/drawing/2014/main" id="{A4223AFA-FF54-442A-8473-EB8A42FEB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263775"/>
            <a:ext cx="371951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15">
            <a:extLst>
              <a:ext uri="{FF2B5EF4-FFF2-40B4-BE49-F238E27FC236}">
                <a16:creationId xmlns:a16="http://schemas.microsoft.com/office/drawing/2014/main" id="{33309535-015B-464E-8566-E2B23D8CB8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446338"/>
            <a:ext cx="49371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4" name="Picture 16">
            <a:extLst>
              <a:ext uri="{FF2B5EF4-FFF2-40B4-BE49-F238E27FC236}">
                <a16:creationId xmlns:a16="http://schemas.microsoft.com/office/drawing/2014/main" id="{54C5FB70-DC50-4B17-AD81-48F1FCA76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2474913"/>
            <a:ext cx="51752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Picture 17">
            <a:extLst>
              <a:ext uri="{FF2B5EF4-FFF2-40B4-BE49-F238E27FC236}">
                <a16:creationId xmlns:a16="http://schemas.microsoft.com/office/drawing/2014/main" id="{35282F50-C847-4273-9EE9-2FFAC1008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497138"/>
            <a:ext cx="476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18">
            <a:extLst>
              <a:ext uri="{FF2B5EF4-FFF2-40B4-BE49-F238E27FC236}">
                <a16:creationId xmlns:a16="http://schemas.microsoft.com/office/drawing/2014/main" id="{0F24E88F-B6F2-46FB-B039-3962A7118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2482850"/>
            <a:ext cx="4699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19">
            <a:extLst>
              <a:ext uri="{FF2B5EF4-FFF2-40B4-BE49-F238E27FC236}">
                <a16:creationId xmlns:a16="http://schemas.microsoft.com/office/drawing/2014/main" id="{DE311B83-6A74-408D-AB3F-428B6CC8AE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2376488"/>
            <a:ext cx="3603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Picture 65">
            <a:extLst>
              <a:ext uri="{FF2B5EF4-FFF2-40B4-BE49-F238E27FC236}">
                <a16:creationId xmlns:a16="http://schemas.microsoft.com/office/drawing/2014/main" id="{46EA4A22-5629-435B-9EE0-1BEFFA73FC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382838"/>
            <a:ext cx="3603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Picture 66">
            <a:extLst>
              <a:ext uri="{FF2B5EF4-FFF2-40B4-BE49-F238E27FC236}">
                <a16:creationId xmlns:a16="http://schemas.microsoft.com/office/drawing/2014/main" id="{B77865FD-C242-410B-B6F6-CEF2E950D8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133600"/>
            <a:ext cx="3587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Picture 67">
            <a:extLst>
              <a:ext uri="{FF2B5EF4-FFF2-40B4-BE49-F238E27FC236}">
                <a16:creationId xmlns:a16="http://schemas.microsoft.com/office/drawing/2014/main" id="{FD78D7B2-A664-4D64-8FFF-6C2C77596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2139950"/>
            <a:ext cx="3603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5" grpId="0"/>
      <p:bldP spid="56" grpId="0"/>
      <p:bldP spid="57" grpId="0"/>
      <p:bldP spid="2" grpId="0"/>
      <p:bldP spid="64" grpId="0"/>
      <p:bldP spid="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AA62600-31D8-4B3F-BCAE-9BC1BFB9A053}"/>
              </a:ext>
            </a:extLst>
          </p:cNvPr>
          <p:cNvSpPr/>
          <p:nvPr/>
        </p:nvSpPr>
        <p:spPr>
          <a:xfrm>
            <a:off x="4656138" y="765175"/>
            <a:ext cx="3732212" cy="2546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Rectangle 28">
            <a:extLst>
              <a:ext uri="{FF2B5EF4-FFF2-40B4-BE49-F238E27FC236}">
                <a16:creationId xmlns:a16="http://schemas.microsoft.com/office/drawing/2014/main" id="{75EBAA36-A9AB-4A3F-BB73-61D4187A2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1238250"/>
            <a:ext cx="327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Fill in the missing digits.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F10AA8-2371-4C6D-AF9E-B8086D65E13C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00FCC1-9F8A-40FD-82B2-6CFBCD0EA2D7}"/>
              </a:ext>
            </a:extLst>
          </p:cNvPr>
          <p:cNvSpPr/>
          <p:nvPr/>
        </p:nvSpPr>
        <p:spPr>
          <a:xfrm>
            <a:off x="4656138" y="3429000"/>
            <a:ext cx="3732212" cy="2663825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342" name="Rectangle 32">
            <a:extLst>
              <a:ext uri="{FF2B5EF4-FFF2-40B4-BE49-F238E27FC236}">
                <a16:creationId xmlns:a16="http://schemas.microsoft.com/office/drawing/2014/main" id="{01D592BB-E958-4CC3-A717-191F301F3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4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Week 4 Day 5</a:t>
            </a:r>
          </a:p>
        </p:txBody>
      </p:sp>
      <p:sp>
        <p:nvSpPr>
          <p:cNvPr id="14343" name="Rectangle 39">
            <a:extLst>
              <a:ext uri="{FF2B5EF4-FFF2-40B4-BE49-F238E27FC236}">
                <a16:creationId xmlns:a16="http://schemas.microsoft.com/office/drawing/2014/main" id="{CBF5E162-5935-4D73-AC21-4860B183E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Fluency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>
                <a:latin typeface="+mn-lt"/>
              </a:rPr>
              <a:t>Complete these questions.</a:t>
            </a:r>
          </a:p>
        </p:txBody>
      </p:sp>
      <p:sp>
        <p:nvSpPr>
          <p:cNvPr id="41" name="Reveal Answer 1">
            <a:extLst>
              <a:ext uri="{FF2B5EF4-FFF2-40B4-BE49-F238E27FC236}">
                <a16:creationId xmlns:a16="http://schemas.microsoft.com/office/drawing/2014/main" id="{70C6B4D8-35DB-4D39-8EA8-61AC2BEADABA}"/>
              </a:ext>
            </a:extLst>
          </p:cNvPr>
          <p:cNvSpPr/>
          <p:nvPr/>
        </p:nvSpPr>
        <p:spPr>
          <a:xfrm>
            <a:off x="3335338" y="1722438"/>
            <a:ext cx="1006475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2" name="Reveal Answer 2">
            <a:extLst>
              <a:ext uri="{FF2B5EF4-FFF2-40B4-BE49-F238E27FC236}">
                <a16:creationId xmlns:a16="http://schemas.microsoft.com/office/drawing/2014/main" id="{74FCDCFE-EEE1-4F58-9AEE-82901E77EDE3}"/>
              </a:ext>
            </a:extLst>
          </p:cNvPr>
          <p:cNvSpPr/>
          <p:nvPr/>
        </p:nvSpPr>
        <p:spPr>
          <a:xfrm>
            <a:off x="3335338" y="2484438"/>
            <a:ext cx="1006475" cy="19208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3" name="Reveal Answer 3">
            <a:extLst>
              <a:ext uri="{FF2B5EF4-FFF2-40B4-BE49-F238E27FC236}">
                <a16:creationId xmlns:a16="http://schemas.microsoft.com/office/drawing/2014/main" id="{18A02E52-DFCE-42E4-BFB7-99F58AD617E8}"/>
              </a:ext>
            </a:extLst>
          </p:cNvPr>
          <p:cNvSpPr/>
          <p:nvPr/>
        </p:nvSpPr>
        <p:spPr>
          <a:xfrm>
            <a:off x="3336925" y="318928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4" name="Reveal Answer 4">
            <a:extLst>
              <a:ext uri="{FF2B5EF4-FFF2-40B4-BE49-F238E27FC236}">
                <a16:creationId xmlns:a16="http://schemas.microsoft.com/office/drawing/2014/main" id="{6B6CF079-4A9E-4D30-9652-97F2BFC000F4}"/>
              </a:ext>
            </a:extLst>
          </p:cNvPr>
          <p:cNvSpPr/>
          <p:nvPr/>
        </p:nvSpPr>
        <p:spPr>
          <a:xfrm>
            <a:off x="3336925" y="392430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5" name="Reveal Answer 5">
            <a:extLst>
              <a:ext uri="{FF2B5EF4-FFF2-40B4-BE49-F238E27FC236}">
                <a16:creationId xmlns:a16="http://schemas.microsoft.com/office/drawing/2014/main" id="{9E9AB489-8267-4AFF-A06C-39DF76FE4E48}"/>
              </a:ext>
            </a:extLst>
          </p:cNvPr>
          <p:cNvSpPr/>
          <p:nvPr/>
        </p:nvSpPr>
        <p:spPr>
          <a:xfrm>
            <a:off x="3336925" y="465772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6" name="Reveal Answer 6">
            <a:extLst>
              <a:ext uri="{FF2B5EF4-FFF2-40B4-BE49-F238E27FC236}">
                <a16:creationId xmlns:a16="http://schemas.microsoft.com/office/drawing/2014/main" id="{56687A9A-FA1F-4AA7-8D24-78F0EDB0F7F7}"/>
              </a:ext>
            </a:extLst>
          </p:cNvPr>
          <p:cNvSpPr/>
          <p:nvPr/>
        </p:nvSpPr>
        <p:spPr>
          <a:xfrm>
            <a:off x="3343275" y="539115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350" name="Rectangle 46">
            <a:extLst>
              <a:ext uri="{FF2B5EF4-FFF2-40B4-BE49-F238E27FC236}">
                <a16:creationId xmlns:a16="http://schemas.microsoft.com/office/drawing/2014/main" id="{1B9088D9-0F0C-4D1B-B5E8-429FC815B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855663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Problem Solving</a:t>
            </a:r>
          </a:p>
        </p:txBody>
      </p:sp>
      <p:sp>
        <p:nvSpPr>
          <p:cNvPr id="48" name="Reveal Answer 7">
            <a:extLst>
              <a:ext uri="{FF2B5EF4-FFF2-40B4-BE49-F238E27FC236}">
                <a16:creationId xmlns:a16="http://schemas.microsoft.com/office/drawing/2014/main" id="{965568F1-7CE4-48C2-92FC-71975C00A445}"/>
              </a:ext>
            </a:extLst>
          </p:cNvPr>
          <p:cNvSpPr/>
          <p:nvPr/>
        </p:nvSpPr>
        <p:spPr>
          <a:xfrm>
            <a:off x="5995988" y="2541588"/>
            <a:ext cx="1006475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352" name="Rectangle 48">
            <a:extLst>
              <a:ext uri="{FF2B5EF4-FFF2-40B4-BE49-F238E27FC236}">
                <a16:creationId xmlns:a16="http://schemas.microsoft.com/office/drawing/2014/main" id="{4DA12027-5CA1-42CA-9CAE-6C9DFD95C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3556000"/>
            <a:ext cx="3389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Reasoning</a:t>
            </a:r>
          </a:p>
        </p:txBody>
      </p:sp>
      <p:sp>
        <p:nvSpPr>
          <p:cNvPr id="14353" name="Rectangle 49">
            <a:extLst>
              <a:ext uri="{FF2B5EF4-FFF2-40B4-BE49-F238E27FC236}">
                <a16:creationId xmlns:a16="http://schemas.microsoft.com/office/drawing/2014/main" id="{A8278079-8BD5-4B15-BCD8-BEE690CA5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3938588"/>
            <a:ext cx="34671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 sz="1600">
                <a:latin typeface="+mn-lt"/>
              </a:rPr>
              <a:t>Nikita says, “When I compare fractions with the same denominator, I look at the numerator.”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sz="1600">
                <a:latin typeface="+mn-lt"/>
              </a:rPr>
              <a:t>Discuss with a partner how Nikita is correct. Is there anything else she needs to say?</a:t>
            </a:r>
          </a:p>
        </p:txBody>
      </p:sp>
      <p:sp>
        <p:nvSpPr>
          <p:cNvPr id="14354" name="Rectangle 51">
            <a:extLst>
              <a:ext uri="{FF2B5EF4-FFF2-40B4-BE49-F238E27FC236}">
                <a16:creationId xmlns:a16="http://schemas.microsoft.com/office/drawing/2014/main" id="{F60DC60D-20B4-4E15-872B-AC82DDB3B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46238"/>
            <a:ext cx="4572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3600"/>
              </a:spcAft>
              <a:buFont typeface="Twinkl Sb"/>
              <a:buAutoNum type="arabicPeriod"/>
              <a:defRPr/>
            </a:pPr>
            <a:r>
              <a:rPr lang="en-GB" altLang="en-US" dirty="0">
                <a:latin typeface="+mn-lt"/>
              </a:rPr>
              <a:t> </a:t>
            </a:r>
          </a:p>
          <a:p>
            <a:pPr eaLnBrk="1" hangingPunct="1">
              <a:spcAft>
                <a:spcPts val="3600"/>
              </a:spcAft>
              <a:buFont typeface="Twinkl Sb"/>
              <a:buAutoNum type="arabicPeriod"/>
              <a:defRPr/>
            </a:pPr>
            <a:r>
              <a:rPr lang="en-GB" altLang="en-US" dirty="0">
                <a:latin typeface="+mn-lt"/>
              </a:rPr>
              <a:t>2.     = 25% × 1860</a:t>
            </a:r>
          </a:p>
          <a:p>
            <a:pPr eaLnBrk="1" hangingPunct="1">
              <a:spcAft>
                <a:spcPts val="3600"/>
              </a:spcAft>
              <a:buFont typeface="Twinkl Sb"/>
              <a:buAutoNum type="arabicPeriod"/>
              <a:defRPr/>
            </a:pPr>
            <a:r>
              <a:rPr lang="en-GB" altLang="en-US" dirty="0">
                <a:latin typeface="+mn-lt"/>
              </a:rPr>
              <a:t>     ÷ 3 =</a:t>
            </a:r>
          </a:p>
          <a:p>
            <a:pPr eaLnBrk="1" hangingPunct="1">
              <a:spcAft>
                <a:spcPts val="3600"/>
              </a:spcAft>
              <a:buFont typeface="Twinkl Sb"/>
              <a:buAutoNum type="arabicPeriod"/>
              <a:defRPr/>
            </a:pPr>
            <a:r>
              <a:rPr lang="en-GB" altLang="en-US" dirty="0">
                <a:latin typeface="+mn-lt"/>
              </a:rPr>
              <a:t>74 × 42 =</a:t>
            </a:r>
          </a:p>
          <a:p>
            <a:pPr eaLnBrk="1" hangingPunct="1">
              <a:spcAft>
                <a:spcPts val="3600"/>
              </a:spcAft>
              <a:buFont typeface="Twinkl Sb"/>
              <a:buAutoNum type="arabicPeriod"/>
              <a:defRPr/>
            </a:pPr>
            <a:r>
              <a:rPr lang="en-GB" altLang="en-US" dirty="0">
                <a:latin typeface="+mn-lt"/>
              </a:rPr>
              <a:t>94.49 – 14.7 + 3.7 =</a:t>
            </a:r>
          </a:p>
          <a:p>
            <a:pPr eaLnBrk="1" hangingPunct="1">
              <a:spcAft>
                <a:spcPts val="3600"/>
              </a:spcAft>
              <a:buFont typeface="Twinkl Sb"/>
              <a:buAutoNum type="arabicPeriod"/>
              <a:defRPr/>
            </a:pPr>
            <a:r>
              <a:rPr lang="en-GB" altLang="en-US" dirty="0">
                <a:latin typeface="+mn-lt"/>
              </a:rPr>
              <a:t>714 ÷ 17 =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40A96D-FB6B-4E5F-A33D-E24F44944BFF}"/>
              </a:ext>
            </a:extLst>
          </p:cNvPr>
          <p:cNvSpPr/>
          <p:nvPr/>
        </p:nvSpPr>
        <p:spPr>
          <a:xfrm>
            <a:off x="1169988" y="2336800"/>
            <a:ext cx="584200" cy="450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54EF26D-A3A8-45A1-94C4-E59BF86A74E1}"/>
              </a:ext>
            </a:extLst>
          </p:cNvPr>
          <p:cNvSpPr/>
          <p:nvPr/>
        </p:nvSpPr>
        <p:spPr>
          <a:xfrm>
            <a:off x="2495550" y="3846513"/>
            <a:ext cx="6826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3108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B6E962-CDA9-4239-A5C1-C8C94406E3B2}"/>
              </a:ext>
            </a:extLst>
          </p:cNvPr>
          <p:cNvSpPr/>
          <p:nvPr/>
        </p:nvSpPr>
        <p:spPr>
          <a:xfrm>
            <a:off x="3252788" y="4573588"/>
            <a:ext cx="7699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83.49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703157-463E-4581-B1D1-B39B2E8D2007}"/>
              </a:ext>
            </a:extLst>
          </p:cNvPr>
          <p:cNvSpPr/>
          <p:nvPr/>
        </p:nvSpPr>
        <p:spPr>
          <a:xfrm>
            <a:off x="2540000" y="5308600"/>
            <a:ext cx="4397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7C7AF6-24D2-4213-AF31-BB8C07985D93}"/>
              </a:ext>
            </a:extLst>
          </p:cNvPr>
          <p:cNvSpPr/>
          <p:nvPr/>
        </p:nvSpPr>
        <p:spPr>
          <a:xfrm>
            <a:off x="5087938" y="1793875"/>
            <a:ext cx="381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0</a:t>
            </a:r>
          </a:p>
        </p:txBody>
      </p:sp>
      <p:sp>
        <p:nvSpPr>
          <p:cNvPr id="14360" name="Rectangle 33">
            <a:extLst>
              <a:ext uri="{FF2B5EF4-FFF2-40B4-BE49-F238E27FC236}">
                <a16:creationId xmlns:a16="http://schemas.microsoft.com/office/drawing/2014/main" id="{B50DCCAD-75AA-4A9D-A0D0-29A9510F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Menu</a:t>
            </a:r>
          </a:p>
        </p:txBody>
      </p:sp>
      <p:pic>
        <p:nvPicPr>
          <p:cNvPr id="14361" name="Picture 34">
            <a:extLst>
              <a:ext uri="{FF2B5EF4-FFF2-40B4-BE49-F238E27FC236}">
                <a16:creationId xmlns:a16="http://schemas.microsoft.com/office/drawing/2014/main" id="{091CA15D-69AA-4A52-9C8F-256E8BF6D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hlinkClick r:id="rId3" action="ppaction://hlinksldjump"/>
            <a:extLst>
              <a:ext uri="{FF2B5EF4-FFF2-40B4-BE49-F238E27FC236}">
                <a16:creationId xmlns:a16="http://schemas.microsoft.com/office/drawing/2014/main" id="{D922E52F-B9CF-4A67-8375-795E21B7DFAD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D0235D9-D734-4976-8FC1-E87A88CCA5EA}"/>
              </a:ext>
            </a:extLst>
          </p:cNvPr>
          <p:cNvSpPr/>
          <p:nvPr/>
        </p:nvSpPr>
        <p:spPr>
          <a:xfrm>
            <a:off x="1192213" y="2378075"/>
            <a:ext cx="571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465</a:t>
            </a:r>
          </a:p>
        </p:txBody>
      </p:sp>
      <p:sp>
        <p:nvSpPr>
          <p:cNvPr id="14364" name="Rectangle 50">
            <a:extLst>
              <a:ext uri="{FF2B5EF4-FFF2-40B4-BE49-F238E27FC236}">
                <a16:creationId xmlns:a16="http://schemas.microsoft.com/office/drawing/2014/main" id="{A0A6AAFF-4860-4C4C-BD53-379C3A5A4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938" y="1651000"/>
            <a:ext cx="912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-       =</a:t>
            </a:r>
          </a:p>
        </p:txBody>
      </p:sp>
      <p:grpSp>
        <p:nvGrpSpPr>
          <p:cNvPr id="14365" name="Group 59">
            <a:extLst>
              <a:ext uri="{FF2B5EF4-FFF2-40B4-BE49-F238E27FC236}">
                <a16:creationId xmlns:a16="http://schemas.microsoft.com/office/drawing/2014/main" id="{6438CF86-DDAC-4872-BD94-F133E6BBF5C1}"/>
              </a:ext>
            </a:extLst>
          </p:cNvPr>
          <p:cNvGrpSpPr>
            <a:grpSpLocks/>
          </p:cNvGrpSpPr>
          <p:nvPr/>
        </p:nvGrpSpPr>
        <p:grpSpPr bwMode="auto">
          <a:xfrm>
            <a:off x="1687513" y="1538288"/>
            <a:ext cx="373062" cy="595312"/>
            <a:chOff x="2123117" y="5207138"/>
            <a:chExt cx="374425" cy="59426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F95B43-F7AB-41F7-9D8D-01D1E190D8CE}"/>
                </a:ext>
              </a:extLst>
            </p:cNvPr>
            <p:cNvSpPr/>
            <p:nvPr/>
          </p:nvSpPr>
          <p:spPr>
            <a:xfrm>
              <a:off x="2123117" y="5207138"/>
              <a:ext cx="374425" cy="369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A1FC2B0-E4B4-4F77-B0E0-4A11EE9796CE}"/>
                </a:ext>
              </a:extLst>
            </p:cNvPr>
            <p:cNvSpPr/>
            <p:nvPr/>
          </p:nvSpPr>
          <p:spPr>
            <a:xfrm>
              <a:off x="2123117" y="5432167"/>
              <a:ext cx="374425" cy="369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5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CC60787-CA14-4254-861B-3353EA531AED}"/>
                </a:ext>
              </a:extLst>
            </p:cNvPr>
            <p:cNvCxnSpPr/>
            <p:nvPr/>
          </p:nvCxnSpPr>
          <p:spPr>
            <a:xfrm>
              <a:off x="2242614" y="5505064"/>
              <a:ext cx="19438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66" name="Group 65">
            <a:extLst>
              <a:ext uri="{FF2B5EF4-FFF2-40B4-BE49-F238E27FC236}">
                <a16:creationId xmlns:a16="http://schemas.microsoft.com/office/drawing/2014/main" id="{FDE07B4C-A337-4A4E-BFA1-B5CDC6494393}"/>
              </a:ext>
            </a:extLst>
          </p:cNvPr>
          <p:cNvGrpSpPr>
            <a:grpSpLocks/>
          </p:cNvGrpSpPr>
          <p:nvPr/>
        </p:nvGrpSpPr>
        <p:grpSpPr bwMode="auto">
          <a:xfrm>
            <a:off x="1087438" y="1538288"/>
            <a:ext cx="519112" cy="595312"/>
            <a:chOff x="2051219" y="5207138"/>
            <a:chExt cx="518219" cy="59426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753FBC-C8E6-44D1-B06C-AFEF4E93760F}"/>
                </a:ext>
              </a:extLst>
            </p:cNvPr>
            <p:cNvSpPr/>
            <p:nvPr/>
          </p:nvSpPr>
          <p:spPr>
            <a:xfrm>
              <a:off x="2122533" y="5207138"/>
              <a:ext cx="375591" cy="369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9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8B8312-B7B1-4C45-8C42-91BBA012FC33}"/>
                </a:ext>
              </a:extLst>
            </p:cNvPr>
            <p:cNvSpPr/>
            <p:nvPr/>
          </p:nvSpPr>
          <p:spPr>
            <a:xfrm>
              <a:off x="2051219" y="5432167"/>
              <a:ext cx="518219" cy="369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20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4ECD42E-4B01-48A1-96FF-B037027CFDB3}"/>
                </a:ext>
              </a:extLst>
            </p:cNvPr>
            <p:cNvCxnSpPr/>
            <p:nvPr/>
          </p:nvCxnSpPr>
          <p:spPr>
            <a:xfrm>
              <a:off x="2242976" y="5505064"/>
              <a:ext cx="1933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67FACDC-A4B8-4087-8E65-45CD21E19A5B}"/>
              </a:ext>
            </a:extLst>
          </p:cNvPr>
          <p:cNvGrpSpPr>
            <a:grpSpLocks/>
          </p:cNvGrpSpPr>
          <p:nvPr/>
        </p:nvGrpSpPr>
        <p:grpSpPr bwMode="auto">
          <a:xfrm>
            <a:off x="2327275" y="1525588"/>
            <a:ext cx="522288" cy="595312"/>
            <a:chOff x="2049617" y="5207138"/>
            <a:chExt cx="521425" cy="59426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94AC8D0-4518-475C-90DC-E723F8F82A60}"/>
                </a:ext>
              </a:extLst>
            </p:cNvPr>
            <p:cNvSpPr/>
            <p:nvPr/>
          </p:nvSpPr>
          <p:spPr>
            <a:xfrm>
              <a:off x="2133616" y="5207138"/>
              <a:ext cx="353427" cy="369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2FC8874-9EC4-4A56-A7D5-488CE1548737}"/>
                </a:ext>
              </a:extLst>
            </p:cNvPr>
            <p:cNvSpPr/>
            <p:nvPr/>
          </p:nvSpPr>
          <p:spPr>
            <a:xfrm>
              <a:off x="2049617" y="5432167"/>
              <a:ext cx="521425" cy="369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20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547AD0A-D839-47AC-94B2-189AC21B82D7}"/>
                </a:ext>
              </a:extLst>
            </p:cNvPr>
            <p:cNvCxnSpPr/>
            <p:nvPr/>
          </p:nvCxnSpPr>
          <p:spPr>
            <a:xfrm>
              <a:off x="2242972" y="5505064"/>
              <a:ext cx="193355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49E7F0E-3344-4138-8048-A00F2304A8B1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3013075"/>
            <a:ext cx="376238" cy="595313"/>
            <a:chOff x="2122313" y="5207138"/>
            <a:chExt cx="376032" cy="595856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4646451-47F0-4EBA-8715-24811FE3736B}"/>
                </a:ext>
              </a:extLst>
            </p:cNvPr>
            <p:cNvSpPr/>
            <p:nvPr/>
          </p:nvSpPr>
          <p:spPr>
            <a:xfrm>
              <a:off x="2123900" y="5207138"/>
              <a:ext cx="372858" cy="370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2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2EC74D3-C236-4710-A699-1898D63222DE}"/>
                </a:ext>
              </a:extLst>
            </p:cNvPr>
            <p:cNvSpPr/>
            <p:nvPr/>
          </p:nvSpPr>
          <p:spPr>
            <a:xfrm>
              <a:off x="2122313" y="5432769"/>
              <a:ext cx="376032" cy="370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5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5853B5E-5030-4C6D-8713-934F00FEF3E9}"/>
                </a:ext>
              </a:extLst>
            </p:cNvPr>
            <p:cNvCxnSpPr/>
            <p:nvPr/>
          </p:nvCxnSpPr>
          <p:spPr>
            <a:xfrm>
              <a:off x="2242897" y="5505860"/>
              <a:ext cx="193569" cy="0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69" name="Rectangle 2">
            <a:extLst>
              <a:ext uri="{FF2B5EF4-FFF2-40B4-BE49-F238E27FC236}">
                <a16:creationId xmlns:a16="http://schemas.microsoft.com/office/drawing/2014/main" id="{39CB8779-C776-44D2-AD6A-76A9E0DF3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13" y="1795463"/>
            <a:ext cx="289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>
                <a:latin typeface="+mn-lt"/>
              </a:rPr>
              <a:t>1</a:t>
            </a:r>
            <a:r>
              <a:rPr lang="en-GB" altLang="en-US" sz="2400" u="sng">
                <a:latin typeface="+mn-lt"/>
              </a:rPr>
              <a:t>  </a:t>
            </a:r>
            <a:r>
              <a:rPr lang="en-GB" altLang="en-US" sz="2400">
                <a:latin typeface="+mn-lt"/>
              </a:rPr>
              <a:t>35 + 3947 = 49</a:t>
            </a:r>
            <a:r>
              <a:rPr lang="en-GB" altLang="en-US" sz="2400" u="sng">
                <a:latin typeface="+mn-lt"/>
              </a:rPr>
              <a:t>  </a:t>
            </a:r>
            <a:r>
              <a:rPr lang="en-GB" altLang="en-US" sz="2400">
                <a:latin typeface="+mn-lt"/>
              </a:rPr>
              <a:t>2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6E6D4CF-F0ED-462C-BF12-99061653C85B}"/>
              </a:ext>
            </a:extLst>
          </p:cNvPr>
          <p:cNvSpPr/>
          <p:nvPr/>
        </p:nvSpPr>
        <p:spPr>
          <a:xfrm>
            <a:off x="7315200" y="1793875"/>
            <a:ext cx="3651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8</a:t>
            </a:r>
          </a:p>
        </p:txBody>
      </p:sp>
      <p:grpSp>
        <p:nvGrpSpPr>
          <p:cNvPr id="14371" name="Group 46">
            <a:extLst>
              <a:ext uri="{FF2B5EF4-FFF2-40B4-BE49-F238E27FC236}">
                <a16:creationId xmlns:a16="http://schemas.microsoft.com/office/drawing/2014/main" id="{5FBF07AE-7DE1-41D6-8B86-FF038B1B83CB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3013075"/>
            <a:ext cx="301625" cy="592138"/>
            <a:chOff x="1189963" y="3726875"/>
            <a:chExt cx="301686" cy="592874"/>
          </a:xfrm>
        </p:grpSpPr>
        <p:sp>
          <p:nvSpPr>
            <p:cNvPr id="14372" name="Rectangle 48">
              <a:extLst>
                <a:ext uri="{FF2B5EF4-FFF2-40B4-BE49-F238E27FC236}">
                  <a16:creationId xmlns:a16="http://schemas.microsoft.com/office/drawing/2014/main" id="{A8570DF4-945E-4315-8FE8-6D5442257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963" y="3726875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/>
                <a:t>6</a:t>
              </a:r>
            </a:p>
          </p:txBody>
        </p:sp>
        <p:sp>
          <p:nvSpPr>
            <p:cNvPr id="14373" name="Rectangle 49">
              <a:extLst>
                <a:ext uri="{FF2B5EF4-FFF2-40B4-BE49-F238E27FC236}">
                  <a16:creationId xmlns:a16="http://schemas.microsoft.com/office/drawing/2014/main" id="{E7B99AE5-689A-4407-9734-4CAC2B361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963" y="3950417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/>
                <a:t>5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FA2AE2-1471-4AC0-835A-7B4D9D8A012C}"/>
                </a:ext>
              </a:extLst>
            </p:cNvPr>
            <p:cNvCxnSpPr/>
            <p:nvPr/>
          </p:nvCxnSpPr>
          <p:spPr>
            <a:xfrm>
              <a:off x="1218544" y="4024107"/>
              <a:ext cx="26993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7" grpId="0"/>
      <p:bldP spid="58" grpId="0"/>
      <p:bldP spid="59" grpId="0"/>
      <p:bldP spid="2" grpId="0"/>
      <p:bldP spid="54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423</TotalTime>
  <Words>657</Words>
  <Application>Microsoft Office PowerPoint</Application>
  <PresentationFormat>On-screen Show (4:3)</PresentationFormat>
  <Paragraphs>188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Script MT Bold</vt:lpstr>
      <vt:lpstr>Twinkl SemiBold</vt:lpstr>
      <vt:lpstr>Calibri</vt:lpstr>
      <vt:lpstr>Twinkl</vt:lpstr>
      <vt:lpstr>Twinkl Sb</vt:lpstr>
      <vt:lpstr>Sassoon Infant Rg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Anderson</dc:creator>
  <cp:lastModifiedBy>Maurice Stubbs</cp:lastModifiedBy>
  <cp:revision>43</cp:revision>
  <dcterms:created xsi:type="dcterms:W3CDTF">2018-01-31T14:41:47Z</dcterms:created>
  <dcterms:modified xsi:type="dcterms:W3CDTF">2020-03-07T11:45:23Z</dcterms:modified>
</cp:coreProperties>
</file>