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9"/>
  </p:notesMasterIdLst>
  <p:sldIdLst>
    <p:sldId id="289" r:id="rId2"/>
    <p:sldId id="280" r:id="rId3"/>
    <p:sldId id="282" r:id="rId4"/>
    <p:sldId id="318" r:id="rId5"/>
    <p:sldId id="281" r:id="rId6"/>
    <p:sldId id="304" r:id="rId7"/>
    <p:sldId id="273" r:id="rId8"/>
    <p:sldId id="257" r:id="rId9"/>
    <p:sldId id="322" r:id="rId10"/>
    <p:sldId id="287" r:id="rId11"/>
    <p:sldId id="314" r:id="rId12"/>
    <p:sldId id="316" r:id="rId13"/>
    <p:sldId id="3750" r:id="rId14"/>
    <p:sldId id="283" r:id="rId15"/>
    <p:sldId id="310" r:id="rId16"/>
    <p:sldId id="319" r:id="rId17"/>
    <p:sldId id="320" r:id="rId18"/>
    <p:sldId id="313" r:id="rId19"/>
    <p:sldId id="321" r:id="rId20"/>
    <p:sldId id="290" r:id="rId21"/>
    <p:sldId id="272" r:id="rId22"/>
    <p:sldId id="306" r:id="rId23"/>
    <p:sldId id="302" r:id="rId24"/>
    <p:sldId id="308" r:id="rId25"/>
    <p:sldId id="315" r:id="rId26"/>
    <p:sldId id="267" r:id="rId27"/>
    <p:sldId id="30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342"/>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CA39B-F169-41B1-B852-B7304166AD69}" v="1" dt="2024-02-05T19:45:22.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0"/>
      </p:cViewPr>
      <p:guideLst/>
    </p:cSldViewPr>
  </p:slideViewPr>
  <p:notesTextViewPr>
    <p:cViewPr>
      <p:scale>
        <a:sx n="3" d="2"/>
        <a:sy n="3" d="2"/>
      </p:scale>
      <p:origin x="0" y="0"/>
    </p:cViewPr>
  </p:notesTextViewPr>
  <p:sorterViewPr>
    <p:cViewPr>
      <p:scale>
        <a:sx n="100" d="100"/>
        <a:sy n="100" d="100"/>
      </p:scale>
      <p:origin x="0" y="-10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07F66-CFB3-4AC4-BD4E-133B3AF5E2A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BC256E0-AFC4-4885-863E-8D8FB91BF635}">
      <dgm:prSet/>
      <dgm:spPr/>
      <dgm:t>
        <a:bodyPr/>
        <a:lstStyle/>
        <a:p>
          <a:r>
            <a:rPr lang="en-GB" dirty="0">
              <a:solidFill>
                <a:schemeClr val="tx2"/>
              </a:solidFill>
            </a:rPr>
            <a:t>What things make you anxious?</a:t>
          </a:r>
          <a:endParaRPr lang="en-US" dirty="0">
            <a:solidFill>
              <a:schemeClr val="tx2"/>
            </a:solidFill>
          </a:endParaRPr>
        </a:p>
      </dgm:t>
    </dgm:pt>
    <dgm:pt modelId="{A7921890-C9BC-4DF3-B338-A733C1FFE9A9}" type="parTrans" cxnId="{D221629A-CD1D-409B-B287-BE7224DF8570}">
      <dgm:prSet/>
      <dgm:spPr/>
      <dgm:t>
        <a:bodyPr/>
        <a:lstStyle/>
        <a:p>
          <a:endParaRPr lang="en-US"/>
        </a:p>
      </dgm:t>
    </dgm:pt>
    <dgm:pt modelId="{C14ED2D9-0E6E-4377-99D4-1A04889FFF03}" type="sibTrans" cxnId="{D221629A-CD1D-409B-B287-BE7224DF8570}">
      <dgm:prSet/>
      <dgm:spPr/>
      <dgm:t>
        <a:bodyPr/>
        <a:lstStyle/>
        <a:p>
          <a:endParaRPr lang="en-US"/>
        </a:p>
      </dgm:t>
    </dgm:pt>
    <dgm:pt modelId="{2FEE2ED4-4AC7-4F97-AD86-59F0D0492991}">
      <dgm:prSet/>
      <dgm:spPr/>
      <dgm:t>
        <a:bodyPr/>
        <a:lstStyle/>
        <a:p>
          <a:r>
            <a:rPr lang="en-GB" dirty="0">
              <a:solidFill>
                <a:schemeClr val="tx2"/>
              </a:solidFill>
            </a:rPr>
            <a:t>What things make your child anxious?</a:t>
          </a:r>
          <a:endParaRPr lang="en-US" dirty="0">
            <a:solidFill>
              <a:schemeClr val="tx2"/>
            </a:solidFill>
          </a:endParaRPr>
        </a:p>
      </dgm:t>
    </dgm:pt>
    <dgm:pt modelId="{E245CB22-A7EE-4F28-A830-374B5C756845}" type="parTrans" cxnId="{B14D49E3-EBB3-48BA-BE34-4EC750601BD5}">
      <dgm:prSet/>
      <dgm:spPr/>
      <dgm:t>
        <a:bodyPr/>
        <a:lstStyle/>
        <a:p>
          <a:endParaRPr lang="en-US"/>
        </a:p>
      </dgm:t>
    </dgm:pt>
    <dgm:pt modelId="{BCB2E113-54B5-403D-9221-8A474F206282}" type="sibTrans" cxnId="{B14D49E3-EBB3-48BA-BE34-4EC750601BD5}">
      <dgm:prSet/>
      <dgm:spPr/>
      <dgm:t>
        <a:bodyPr/>
        <a:lstStyle/>
        <a:p>
          <a:endParaRPr lang="en-US"/>
        </a:p>
      </dgm:t>
    </dgm:pt>
    <dgm:pt modelId="{C43BD047-424C-4C4C-8977-CC11418F2E52}" type="pres">
      <dgm:prSet presAssocID="{EC207F66-CFB3-4AC4-BD4E-133B3AF5E2A6}" presName="hierChild1" presStyleCnt="0">
        <dgm:presLayoutVars>
          <dgm:chPref val="1"/>
          <dgm:dir/>
          <dgm:animOne val="branch"/>
          <dgm:animLvl val="lvl"/>
          <dgm:resizeHandles/>
        </dgm:presLayoutVars>
      </dgm:prSet>
      <dgm:spPr/>
    </dgm:pt>
    <dgm:pt modelId="{D5CF5E60-C8CA-4BA1-B3E8-D9F743FFE593}" type="pres">
      <dgm:prSet presAssocID="{4BC256E0-AFC4-4885-863E-8D8FB91BF635}" presName="hierRoot1" presStyleCnt="0"/>
      <dgm:spPr/>
    </dgm:pt>
    <dgm:pt modelId="{96957CB6-4BE5-4D83-9774-4F187CE35419}" type="pres">
      <dgm:prSet presAssocID="{4BC256E0-AFC4-4885-863E-8D8FB91BF635}" presName="composite" presStyleCnt="0"/>
      <dgm:spPr/>
    </dgm:pt>
    <dgm:pt modelId="{45E3B61C-0F55-49E7-B83A-E8CEF969E12A}" type="pres">
      <dgm:prSet presAssocID="{4BC256E0-AFC4-4885-863E-8D8FB91BF635}" presName="background" presStyleLbl="node0" presStyleIdx="0" presStyleCnt="2"/>
      <dgm:spPr/>
    </dgm:pt>
    <dgm:pt modelId="{598DECCB-FCC0-4CAF-B819-218D69AA6B58}" type="pres">
      <dgm:prSet presAssocID="{4BC256E0-AFC4-4885-863E-8D8FB91BF635}" presName="text" presStyleLbl="fgAcc0" presStyleIdx="0" presStyleCnt="2" custLinFactX="23817" custLinFactNeighborX="100000" custLinFactNeighborY="-343">
        <dgm:presLayoutVars>
          <dgm:chPref val="3"/>
        </dgm:presLayoutVars>
      </dgm:prSet>
      <dgm:spPr/>
    </dgm:pt>
    <dgm:pt modelId="{DC7825CA-8233-4819-A949-E14FF1341353}" type="pres">
      <dgm:prSet presAssocID="{4BC256E0-AFC4-4885-863E-8D8FB91BF635}" presName="hierChild2" presStyleCnt="0"/>
      <dgm:spPr/>
    </dgm:pt>
    <dgm:pt modelId="{E449C09E-80C5-4193-BDBA-F3C84B628DA8}" type="pres">
      <dgm:prSet presAssocID="{2FEE2ED4-4AC7-4F97-AD86-59F0D0492991}" presName="hierRoot1" presStyleCnt="0"/>
      <dgm:spPr/>
    </dgm:pt>
    <dgm:pt modelId="{60E150D0-1E4C-493B-8F8D-64AF6EA4C4C0}" type="pres">
      <dgm:prSet presAssocID="{2FEE2ED4-4AC7-4F97-AD86-59F0D0492991}" presName="composite" presStyleCnt="0"/>
      <dgm:spPr/>
    </dgm:pt>
    <dgm:pt modelId="{7E7553F9-E8BC-4B93-A1E1-0994F585FDA6}" type="pres">
      <dgm:prSet presAssocID="{2FEE2ED4-4AC7-4F97-AD86-59F0D0492991}" presName="background" presStyleLbl="node0" presStyleIdx="1" presStyleCnt="2"/>
      <dgm:spPr/>
    </dgm:pt>
    <dgm:pt modelId="{624CE839-F6B1-4E33-8E95-4534C0820045}" type="pres">
      <dgm:prSet presAssocID="{2FEE2ED4-4AC7-4F97-AD86-59F0D0492991}" presName="text" presStyleLbl="fgAcc0" presStyleIdx="1" presStyleCnt="2" custLinFactX="-15997" custLinFactNeighborX="-100000" custLinFactNeighborY="0">
        <dgm:presLayoutVars>
          <dgm:chPref val="3"/>
        </dgm:presLayoutVars>
      </dgm:prSet>
      <dgm:spPr/>
    </dgm:pt>
    <dgm:pt modelId="{E599C44A-CFBC-4887-9234-48073C91CC40}" type="pres">
      <dgm:prSet presAssocID="{2FEE2ED4-4AC7-4F97-AD86-59F0D0492991}" presName="hierChild2" presStyleCnt="0"/>
      <dgm:spPr/>
    </dgm:pt>
  </dgm:ptLst>
  <dgm:cxnLst>
    <dgm:cxn modelId="{6AA27B61-B353-4E48-9ACB-4C29440883FA}" type="presOf" srcId="{4BC256E0-AFC4-4885-863E-8D8FB91BF635}" destId="{598DECCB-FCC0-4CAF-B819-218D69AA6B58}" srcOrd="0" destOrd="0" presId="urn:microsoft.com/office/officeart/2005/8/layout/hierarchy1"/>
    <dgm:cxn modelId="{D221629A-CD1D-409B-B287-BE7224DF8570}" srcId="{EC207F66-CFB3-4AC4-BD4E-133B3AF5E2A6}" destId="{4BC256E0-AFC4-4885-863E-8D8FB91BF635}" srcOrd="0" destOrd="0" parTransId="{A7921890-C9BC-4DF3-B338-A733C1FFE9A9}" sibTransId="{C14ED2D9-0E6E-4377-99D4-1A04889FFF03}"/>
    <dgm:cxn modelId="{EFB3FCD5-2F26-40B5-A571-AF74310FF76C}" type="presOf" srcId="{EC207F66-CFB3-4AC4-BD4E-133B3AF5E2A6}" destId="{C43BD047-424C-4C4C-8977-CC11418F2E52}" srcOrd="0" destOrd="0" presId="urn:microsoft.com/office/officeart/2005/8/layout/hierarchy1"/>
    <dgm:cxn modelId="{B14D49E3-EBB3-48BA-BE34-4EC750601BD5}" srcId="{EC207F66-CFB3-4AC4-BD4E-133B3AF5E2A6}" destId="{2FEE2ED4-4AC7-4F97-AD86-59F0D0492991}" srcOrd="1" destOrd="0" parTransId="{E245CB22-A7EE-4F28-A830-374B5C756845}" sibTransId="{BCB2E113-54B5-403D-9221-8A474F206282}"/>
    <dgm:cxn modelId="{DC1E55EB-7E08-4965-B022-7D63FA428B5F}" type="presOf" srcId="{2FEE2ED4-4AC7-4F97-AD86-59F0D0492991}" destId="{624CE839-F6B1-4E33-8E95-4534C0820045}" srcOrd="0" destOrd="0" presId="urn:microsoft.com/office/officeart/2005/8/layout/hierarchy1"/>
    <dgm:cxn modelId="{106DCAB0-791A-41D9-B187-4A067B2212DB}" type="presParOf" srcId="{C43BD047-424C-4C4C-8977-CC11418F2E52}" destId="{D5CF5E60-C8CA-4BA1-B3E8-D9F743FFE593}" srcOrd="0" destOrd="0" presId="urn:microsoft.com/office/officeart/2005/8/layout/hierarchy1"/>
    <dgm:cxn modelId="{8EB6B58F-8243-4749-BD8B-7D4E343268DA}" type="presParOf" srcId="{D5CF5E60-C8CA-4BA1-B3E8-D9F743FFE593}" destId="{96957CB6-4BE5-4D83-9774-4F187CE35419}" srcOrd="0" destOrd="0" presId="urn:microsoft.com/office/officeart/2005/8/layout/hierarchy1"/>
    <dgm:cxn modelId="{79A5C123-A51D-4E03-8328-2DFB1376444D}" type="presParOf" srcId="{96957CB6-4BE5-4D83-9774-4F187CE35419}" destId="{45E3B61C-0F55-49E7-B83A-E8CEF969E12A}" srcOrd="0" destOrd="0" presId="urn:microsoft.com/office/officeart/2005/8/layout/hierarchy1"/>
    <dgm:cxn modelId="{60BC2B04-FC11-47E1-A8F6-11BFAFE42B1E}" type="presParOf" srcId="{96957CB6-4BE5-4D83-9774-4F187CE35419}" destId="{598DECCB-FCC0-4CAF-B819-218D69AA6B58}" srcOrd="1" destOrd="0" presId="urn:microsoft.com/office/officeart/2005/8/layout/hierarchy1"/>
    <dgm:cxn modelId="{9051DDC7-1F17-4708-9A98-2E9C9990A01D}" type="presParOf" srcId="{D5CF5E60-C8CA-4BA1-B3E8-D9F743FFE593}" destId="{DC7825CA-8233-4819-A949-E14FF1341353}" srcOrd="1" destOrd="0" presId="urn:microsoft.com/office/officeart/2005/8/layout/hierarchy1"/>
    <dgm:cxn modelId="{FC66FE1C-A4FE-43B1-8399-B55C034656B4}" type="presParOf" srcId="{C43BD047-424C-4C4C-8977-CC11418F2E52}" destId="{E449C09E-80C5-4193-BDBA-F3C84B628DA8}" srcOrd="1" destOrd="0" presId="urn:microsoft.com/office/officeart/2005/8/layout/hierarchy1"/>
    <dgm:cxn modelId="{296B174D-224D-46B3-B711-A43FC10B7CCA}" type="presParOf" srcId="{E449C09E-80C5-4193-BDBA-F3C84B628DA8}" destId="{60E150D0-1E4C-493B-8F8D-64AF6EA4C4C0}" srcOrd="0" destOrd="0" presId="urn:microsoft.com/office/officeart/2005/8/layout/hierarchy1"/>
    <dgm:cxn modelId="{6A10CB82-1E0E-4A51-893F-D124EE0032A5}" type="presParOf" srcId="{60E150D0-1E4C-493B-8F8D-64AF6EA4C4C0}" destId="{7E7553F9-E8BC-4B93-A1E1-0994F585FDA6}" srcOrd="0" destOrd="0" presId="urn:microsoft.com/office/officeart/2005/8/layout/hierarchy1"/>
    <dgm:cxn modelId="{6CE18F72-D5DD-42E5-B94C-36F67438A6A0}" type="presParOf" srcId="{60E150D0-1E4C-493B-8F8D-64AF6EA4C4C0}" destId="{624CE839-F6B1-4E33-8E95-4534C0820045}" srcOrd="1" destOrd="0" presId="urn:microsoft.com/office/officeart/2005/8/layout/hierarchy1"/>
    <dgm:cxn modelId="{6FA08C8B-830F-4E9A-9347-9DAD0DCD854C}" type="presParOf" srcId="{E449C09E-80C5-4193-BDBA-F3C84B628DA8}" destId="{E599C44A-CFBC-4887-9234-48073C91CC4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6BFA9-5B91-4625-A00A-EDE2CCF823F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1F7A48C-CA08-412C-BA52-5F7770B30EF8}">
      <dgm:prSet/>
      <dgm:spPr/>
      <dgm:t>
        <a:bodyPr/>
        <a:lstStyle/>
        <a:p>
          <a:r>
            <a:rPr lang="en-GB" dirty="0"/>
            <a:t>Anxiety can both be a state and a trait- i.e., some of us feel anxious mainly in response to certain situations; some of us are naturally more predisposed to anxiety than others</a:t>
          </a:r>
          <a:endParaRPr lang="en-US" dirty="0"/>
        </a:p>
      </dgm:t>
    </dgm:pt>
    <dgm:pt modelId="{3ADF837C-9D34-4F62-B211-3CDDD98FAE05}" type="parTrans" cxnId="{BE935FA3-4ADD-41EE-B690-556FA822B4E5}">
      <dgm:prSet/>
      <dgm:spPr/>
      <dgm:t>
        <a:bodyPr/>
        <a:lstStyle/>
        <a:p>
          <a:endParaRPr lang="en-US"/>
        </a:p>
      </dgm:t>
    </dgm:pt>
    <dgm:pt modelId="{CA2CE803-686F-4B65-8860-AC1A1850E5AD}" type="sibTrans" cxnId="{BE935FA3-4ADD-41EE-B690-556FA822B4E5}">
      <dgm:prSet/>
      <dgm:spPr/>
      <dgm:t>
        <a:bodyPr/>
        <a:lstStyle/>
        <a:p>
          <a:endParaRPr lang="en-US"/>
        </a:p>
      </dgm:t>
    </dgm:pt>
    <dgm:pt modelId="{9544C3B1-B9F1-4025-AA64-390C53AE2421}">
      <dgm:prSet/>
      <dgm:spPr/>
      <dgm:t>
        <a:bodyPr/>
        <a:lstStyle/>
        <a:p>
          <a:r>
            <a:rPr lang="en-GB" dirty="0"/>
            <a:t>Generalised anxiety disorder- “is a condition of excessive worry about everyday issues and situations.” Lasts longer than 6 months. John Hopkins Medicine</a:t>
          </a:r>
          <a:endParaRPr lang="en-US" dirty="0"/>
        </a:p>
      </dgm:t>
    </dgm:pt>
    <dgm:pt modelId="{906FD4C3-A928-4319-9520-3B97A2D5DCFA}" type="parTrans" cxnId="{4F69E1BF-986D-4923-AA9E-67CF0556E533}">
      <dgm:prSet/>
      <dgm:spPr/>
      <dgm:t>
        <a:bodyPr/>
        <a:lstStyle/>
        <a:p>
          <a:endParaRPr lang="en-US"/>
        </a:p>
      </dgm:t>
    </dgm:pt>
    <dgm:pt modelId="{1C4B5FFE-ED26-4D2B-96AD-F0743CD55F49}" type="sibTrans" cxnId="{4F69E1BF-986D-4923-AA9E-67CF0556E533}">
      <dgm:prSet/>
      <dgm:spPr/>
      <dgm:t>
        <a:bodyPr/>
        <a:lstStyle/>
        <a:p>
          <a:endParaRPr lang="en-US"/>
        </a:p>
      </dgm:t>
    </dgm:pt>
    <dgm:pt modelId="{FA7C843C-C314-469E-85F5-FD2C54FF8C0D}">
      <dgm:prSet/>
      <dgm:spPr/>
      <dgm:t>
        <a:bodyPr/>
        <a:lstStyle/>
        <a:p>
          <a:r>
            <a:rPr lang="en-GB"/>
            <a:t>For all types- an intolerance for uncertainty is an important contributory factor</a:t>
          </a:r>
          <a:endParaRPr lang="en-US"/>
        </a:p>
      </dgm:t>
    </dgm:pt>
    <dgm:pt modelId="{EB33F03E-C9A1-47AE-BC66-80F385BC8AA1}" type="parTrans" cxnId="{7746BDF6-1319-42FD-8347-6EA918288A1F}">
      <dgm:prSet/>
      <dgm:spPr/>
      <dgm:t>
        <a:bodyPr/>
        <a:lstStyle/>
        <a:p>
          <a:endParaRPr lang="en-US"/>
        </a:p>
      </dgm:t>
    </dgm:pt>
    <dgm:pt modelId="{537851F8-259D-48FB-9573-7F5ECA5D49B8}" type="sibTrans" cxnId="{7746BDF6-1319-42FD-8347-6EA918288A1F}">
      <dgm:prSet/>
      <dgm:spPr/>
      <dgm:t>
        <a:bodyPr/>
        <a:lstStyle/>
        <a:p>
          <a:endParaRPr lang="en-US"/>
        </a:p>
      </dgm:t>
    </dgm:pt>
    <dgm:pt modelId="{3AAD1C69-0E4E-4F57-9670-796908BBF6EC}" type="pres">
      <dgm:prSet presAssocID="{3BD6BFA9-5B91-4625-A00A-EDE2CCF823F8}" presName="root" presStyleCnt="0">
        <dgm:presLayoutVars>
          <dgm:dir/>
          <dgm:resizeHandles val="exact"/>
        </dgm:presLayoutVars>
      </dgm:prSet>
      <dgm:spPr/>
    </dgm:pt>
    <dgm:pt modelId="{94E81543-2A27-4BFD-ACA5-0A997D54232C}" type="pres">
      <dgm:prSet presAssocID="{A1F7A48C-CA08-412C-BA52-5F7770B30EF8}" presName="compNode" presStyleCnt="0"/>
      <dgm:spPr/>
    </dgm:pt>
    <dgm:pt modelId="{96FD6177-12FF-4894-886F-371C1D539CB3}" type="pres">
      <dgm:prSet presAssocID="{A1F7A48C-CA08-412C-BA52-5F7770B30EF8}" presName="bgRect" presStyleLbl="bgShp" presStyleIdx="0" presStyleCnt="3"/>
      <dgm:spPr>
        <a:solidFill>
          <a:schemeClr val="accent1">
            <a:lumMod val="60000"/>
            <a:lumOff val="40000"/>
          </a:schemeClr>
        </a:solidFill>
      </dgm:spPr>
    </dgm:pt>
    <dgm:pt modelId="{5CA05075-8EB6-4D22-9D78-11E3BA4D2D01}" type="pres">
      <dgm:prSet presAssocID="{A1F7A48C-CA08-412C-BA52-5F7770B30EF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DD2B0AC7-F400-46E9-9019-97727D2A80E7}" type="pres">
      <dgm:prSet presAssocID="{A1F7A48C-CA08-412C-BA52-5F7770B30EF8}" presName="spaceRect" presStyleCnt="0"/>
      <dgm:spPr/>
    </dgm:pt>
    <dgm:pt modelId="{1AD423B2-674E-4ECE-9A2B-2BF8EF6AA495}" type="pres">
      <dgm:prSet presAssocID="{A1F7A48C-CA08-412C-BA52-5F7770B30EF8}" presName="parTx" presStyleLbl="revTx" presStyleIdx="0" presStyleCnt="3">
        <dgm:presLayoutVars>
          <dgm:chMax val="0"/>
          <dgm:chPref val="0"/>
        </dgm:presLayoutVars>
      </dgm:prSet>
      <dgm:spPr/>
    </dgm:pt>
    <dgm:pt modelId="{402CFA8E-A1B0-4D4A-8B43-E0AEC210809B}" type="pres">
      <dgm:prSet presAssocID="{CA2CE803-686F-4B65-8860-AC1A1850E5AD}" presName="sibTrans" presStyleCnt="0"/>
      <dgm:spPr/>
    </dgm:pt>
    <dgm:pt modelId="{665BDA8E-46E9-43BB-839C-6C37EF338BC1}" type="pres">
      <dgm:prSet presAssocID="{9544C3B1-B9F1-4025-AA64-390C53AE2421}" presName="compNode" presStyleCnt="0"/>
      <dgm:spPr/>
    </dgm:pt>
    <dgm:pt modelId="{77103BFD-B6BF-431C-B002-7492EF12B94C}" type="pres">
      <dgm:prSet presAssocID="{9544C3B1-B9F1-4025-AA64-390C53AE2421}" presName="bgRect" presStyleLbl="bgShp" presStyleIdx="1" presStyleCnt="3"/>
      <dgm:spPr>
        <a:solidFill>
          <a:schemeClr val="accent1">
            <a:lumMod val="75000"/>
          </a:schemeClr>
        </a:solidFill>
      </dgm:spPr>
    </dgm:pt>
    <dgm:pt modelId="{E12B3C5C-88F7-4FF5-9651-95D5AC068D32}" type="pres">
      <dgm:prSet presAssocID="{9544C3B1-B9F1-4025-AA64-390C53AE24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504D3045-2E91-4A30-81A6-B9B0E7D498E4}" type="pres">
      <dgm:prSet presAssocID="{9544C3B1-B9F1-4025-AA64-390C53AE2421}" presName="spaceRect" presStyleCnt="0"/>
      <dgm:spPr/>
    </dgm:pt>
    <dgm:pt modelId="{0BF0830F-77CA-4C72-B0AB-9FB89A971A2A}" type="pres">
      <dgm:prSet presAssocID="{9544C3B1-B9F1-4025-AA64-390C53AE2421}" presName="parTx" presStyleLbl="revTx" presStyleIdx="1" presStyleCnt="3">
        <dgm:presLayoutVars>
          <dgm:chMax val="0"/>
          <dgm:chPref val="0"/>
        </dgm:presLayoutVars>
      </dgm:prSet>
      <dgm:spPr/>
    </dgm:pt>
    <dgm:pt modelId="{8734ADAC-D62C-457C-90DA-149356C7D21A}" type="pres">
      <dgm:prSet presAssocID="{1C4B5FFE-ED26-4D2B-96AD-F0743CD55F49}" presName="sibTrans" presStyleCnt="0"/>
      <dgm:spPr/>
    </dgm:pt>
    <dgm:pt modelId="{41D2995C-DFFF-466B-B980-FFE314F4FB04}" type="pres">
      <dgm:prSet presAssocID="{FA7C843C-C314-469E-85F5-FD2C54FF8C0D}" presName="compNode" presStyleCnt="0"/>
      <dgm:spPr/>
    </dgm:pt>
    <dgm:pt modelId="{113F3E89-A5DB-4171-B4F0-A539D0A08596}" type="pres">
      <dgm:prSet presAssocID="{FA7C843C-C314-469E-85F5-FD2C54FF8C0D}" presName="bgRect" presStyleLbl="bgShp" presStyleIdx="2" presStyleCnt="3"/>
      <dgm:spPr>
        <a:solidFill>
          <a:schemeClr val="accent1">
            <a:lumMod val="50000"/>
          </a:schemeClr>
        </a:solidFill>
      </dgm:spPr>
    </dgm:pt>
    <dgm:pt modelId="{8E53DBA5-35C2-4E94-9089-C67C98B63F06}" type="pres">
      <dgm:prSet presAssocID="{FA7C843C-C314-469E-85F5-FD2C54FF8C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21B3307A-2726-4EDB-A5F6-FEFE55C19BAB}" type="pres">
      <dgm:prSet presAssocID="{FA7C843C-C314-469E-85F5-FD2C54FF8C0D}" presName="spaceRect" presStyleCnt="0"/>
      <dgm:spPr/>
    </dgm:pt>
    <dgm:pt modelId="{2157544A-87F1-4755-939D-585D56430E16}" type="pres">
      <dgm:prSet presAssocID="{FA7C843C-C314-469E-85F5-FD2C54FF8C0D}" presName="parTx" presStyleLbl="revTx" presStyleIdx="2" presStyleCnt="3">
        <dgm:presLayoutVars>
          <dgm:chMax val="0"/>
          <dgm:chPref val="0"/>
        </dgm:presLayoutVars>
      </dgm:prSet>
      <dgm:spPr/>
    </dgm:pt>
  </dgm:ptLst>
  <dgm:cxnLst>
    <dgm:cxn modelId="{C2540F11-1FD7-4C21-B8BD-E5C1C405DA6B}" type="presOf" srcId="{9544C3B1-B9F1-4025-AA64-390C53AE2421}" destId="{0BF0830F-77CA-4C72-B0AB-9FB89A971A2A}" srcOrd="0" destOrd="0" presId="urn:microsoft.com/office/officeart/2018/2/layout/IconVerticalSolidList"/>
    <dgm:cxn modelId="{4BA4A170-2093-4F48-9F93-23563EFE19DC}" type="presOf" srcId="{3BD6BFA9-5B91-4625-A00A-EDE2CCF823F8}" destId="{3AAD1C69-0E4E-4F57-9670-796908BBF6EC}" srcOrd="0" destOrd="0" presId="urn:microsoft.com/office/officeart/2018/2/layout/IconVerticalSolidList"/>
    <dgm:cxn modelId="{BE935FA3-4ADD-41EE-B690-556FA822B4E5}" srcId="{3BD6BFA9-5B91-4625-A00A-EDE2CCF823F8}" destId="{A1F7A48C-CA08-412C-BA52-5F7770B30EF8}" srcOrd="0" destOrd="0" parTransId="{3ADF837C-9D34-4F62-B211-3CDDD98FAE05}" sibTransId="{CA2CE803-686F-4B65-8860-AC1A1850E5AD}"/>
    <dgm:cxn modelId="{12DEDDB0-F02F-4B81-AF8C-26D5067D4B03}" type="presOf" srcId="{A1F7A48C-CA08-412C-BA52-5F7770B30EF8}" destId="{1AD423B2-674E-4ECE-9A2B-2BF8EF6AA495}" srcOrd="0" destOrd="0" presId="urn:microsoft.com/office/officeart/2018/2/layout/IconVerticalSolidList"/>
    <dgm:cxn modelId="{4F69E1BF-986D-4923-AA9E-67CF0556E533}" srcId="{3BD6BFA9-5B91-4625-A00A-EDE2CCF823F8}" destId="{9544C3B1-B9F1-4025-AA64-390C53AE2421}" srcOrd="1" destOrd="0" parTransId="{906FD4C3-A928-4319-9520-3B97A2D5DCFA}" sibTransId="{1C4B5FFE-ED26-4D2B-96AD-F0743CD55F49}"/>
    <dgm:cxn modelId="{05A4F5C3-C92F-4E84-9ADB-7CEA880967D9}" type="presOf" srcId="{FA7C843C-C314-469E-85F5-FD2C54FF8C0D}" destId="{2157544A-87F1-4755-939D-585D56430E16}" srcOrd="0" destOrd="0" presId="urn:microsoft.com/office/officeart/2018/2/layout/IconVerticalSolidList"/>
    <dgm:cxn modelId="{7746BDF6-1319-42FD-8347-6EA918288A1F}" srcId="{3BD6BFA9-5B91-4625-A00A-EDE2CCF823F8}" destId="{FA7C843C-C314-469E-85F5-FD2C54FF8C0D}" srcOrd="2" destOrd="0" parTransId="{EB33F03E-C9A1-47AE-BC66-80F385BC8AA1}" sibTransId="{537851F8-259D-48FB-9573-7F5ECA5D49B8}"/>
    <dgm:cxn modelId="{BC869623-4075-46C7-86FF-D02D150A5CC3}" type="presParOf" srcId="{3AAD1C69-0E4E-4F57-9670-796908BBF6EC}" destId="{94E81543-2A27-4BFD-ACA5-0A997D54232C}" srcOrd="0" destOrd="0" presId="urn:microsoft.com/office/officeart/2018/2/layout/IconVerticalSolidList"/>
    <dgm:cxn modelId="{B9886429-8047-40D6-B490-CD1F50089E96}" type="presParOf" srcId="{94E81543-2A27-4BFD-ACA5-0A997D54232C}" destId="{96FD6177-12FF-4894-886F-371C1D539CB3}" srcOrd="0" destOrd="0" presId="urn:microsoft.com/office/officeart/2018/2/layout/IconVerticalSolidList"/>
    <dgm:cxn modelId="{B854766E-5A35-4676-B670-45443A3091E6}" type="presParOf" srcId="{94E81543-2A27-4BFD-ACA5-0A997D54232C}" destId="{5CA05075-8EB6-4D22-9D78-11E3BA4D2D01}" srcOrd="1" destOrd="0" presId="urn:microsoft.com/office/officeart/2018/2/layout/IconVerticalSolidList"/>
    <dgm:cxn modelId="{7F525A9C-152E-4974-9F9E-9FE76F1E0EEE}" type="presParOf" srcId="{94E81543-2A27-4BFD-ACA5-0A997D54232C}" destId="{DD2B0AC7-F400-46E9-9019-97727D2A80E7}" srcOrd="2" destOrd="0" presId="urn:microsoft.com/office/officeart/2018/2/layout/IconVerticalSolidList"/>
    <dgm:cxn modelId="{9CDEAD19-5BA2-4CCE-9593-08009C097E2F}" type="presParOf" srcId="{94E81543-2A27-4BFD-ACA5-0A997D54232C}" destId="{1AD423B2-674E-4ECE-9A2B-2BF8EF6AA495}" srcOrd="3" destOrd="0" presId="urn:microsoft.com/office/officeart/2018/2/layout/IconVerticalSolidList"/>
    <dgm:cxn modelId="{FDC97D2C-B747-48A8-A6D1-7294B90F2D21}" type="presParOf" srcId="{3AAD1C69-0E4E-4F57-9670-796908BBF6EC}" destId="{402CFA8E-A1B0-4D4A-8B43-E0AEC210809B}" srcOrd="1" destOrd="0" presId="urn:microsoft.com/office/officeart/2018/2/layout/IconVerticalSolidList"/>
    <dgm:cxn modelId="{5E0345A1-2D89-4FB9-ABCC-43F0ADF558E2}" type="presParOf" srcId="{3AAD1C69-0E4E-4F57-9670-796908BBF6EC}" destId="{665BDA8E-46E9-43BB-839C-6C37EF338BC1}" srcOrd="2" destOrd="0" presId="urn:microsoft.com/office/officeart/2018/2/layout/IconVerticalSolidList"/>
    <dgm:cxn modelId="{11198561-E904-47E4-A913-236623B832FE}" type="presParOf" srcId="{665BDA8E-46E9-43BB-839C-6C37EF338BC1}" destId="{77103BFD-B6BF-431C-B002-7492EF12B94C}" srcOrd="0" destOrd="0" presId="urn:microsoft.com/office/officeart/2018/2/layout/IconVerticalSolidList"/>
    <dgm:cxn modelId="{1AA9D3D0-E8B6-4A6D-A95A-1CA16D40869A}" type="presParOf" srcId="{665BDA8E-46E9-43BB-839C-6C37EF338BC1}" destId="{E12B3C5C-88F7-4FF5-9651-95D5AC068D32}" srcOrd="1" destOrd="0" presId="urn:microsoft.com/office/officeart/2018/2/layout/IconVerticalSolidList"/>
    <dgm:cxn modelId="{6CBE63F2-DC4F-4F8F-A55F-6BD8A1EC4AAF}" type="presParOf" srcId="{665BDA8E-46E9-43BB-839C-6C37EF338BC1}" destId="{504D3045-2E91-4A30-81A6-B9B0E7D498E4}" srcOrd="2" destOrd="0" presId="urn:microsoft.com/office/officeart/2018/2/layout/IconVerticalSolidList"/>
    <dgm:cxn modelId="{0485C00E-62B5-4AA5-9ADA-CD9498C5CE27}" type="presParOf" srcId="{665BDA8E-46E9-43BB-839C-6C37EF338BC1}" destId="{0BF0830F-77CA-4C72-B0AB-9FB89A971A2A}" srcOrd="3" destOrd="0" presId="urn:microsoft.com/office/officeart/2018/2/layout/IconVerticalSolidList"/>
    <dgm:cxn modelId="{0D36E60B-7440-460C-875A-262B3DA4F267}" type="presParOf" srcId="{3AAD1C69-0E4E-4F57-9670-796908BBF6EC}" destId="{8734ADAC-D62C-457C-90DA-149356C7D21A}" srcOrd="3" destOrd="0" presId="urn:microsoft.com/office/officeart/2018/2/layout/IconVerticalSolidList"/>
    <dgm:cxn modelId="{ACF57387-26DF-44B1-BA18-DCF88F8A1951}" type="presParOf" srcId="{3AAD1C69-0E4E-4F57-9670-796908BBF6EC}" destId="{41D2995C-DFFF-466B-B980-FFE314F4FB04}" srcOrd="4" destOrd="0" presId="urn:microsoft.com/office/officeart/2018/2/layout/IconVerticalSolidList"/>
    <dgm:cxn modelId="{B3EBCD2F-E417-4797-BE12-0BE820217FE1}" type="presParOf" srcId="{41D2995C-DFFF-466B-B980-FFE314F4FB04}" destId="{113F3E89-A5DB-4171-B4F0-A539D0A08596}" srcOrd="0" destOrd="0" presId="urn:microsoft.com/office/officeart/2018/2/layout/IconVerticalSolidList"/>
    <dgm:cxn modelId="{77A7B2A1-1BBD-4EB1-9E6D-A2A17A35FD98}" type="presParOf" srcId="{41D2995C-DFFF-466B-B980-FFE314F4FB04}" destId="{8E53DBA5-35C2-4E94-9089-C67C98B63F06}" srcOrd="1" destOrd="0" presId="urn:microsoft.com/office/officeart/2018/2/layout/IconVerticalSolidList"/>
    <dgm:cxn modelId="{BB3E0016-7FB6-4FF8-BDBB-6CB18E679E18}" type="presParOf" srcId="{41D2995C-DFFF-466B-B980-FFE314F4FB04}" destId="{21B3307A-2726-4EDB-A5F6-FEFE55C19BAB}" srcOrd="2" destOrd="0" presId="urn:microsoft.com/office/officeart/2018/2/layout/IconVerticalSolidList"/>
    <dgm:cxn modelId="{0C01D338-F7D5-4AE6-A654-74E8F1281D6A}" type="presParOf" srcId="{41D2995C-DFFF-466B-B980-FFE314F4FB04}" destId="{2157544A-87F1-4755-939D-585D56430E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17CFFC-113A-477D-9ED0-919A4FEDDED0}"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8D0553AF-4744-4915-83DC-A4D815079401}">
      <dgm:prSet/>
      <dgm:spPr/>
      <dgm:t>
        <a:bodyPr/>
        <a:lstStyle/>
        <a:p>
          <a:pPr>
            <a:lnSpc>
              <a:spcPct val="100000"/>
            </a:lnSpc>
          </a:pPr>
          <a:r>
            <a:rPr lang="en-US" dirty="0"/>
            <a:t>Draw an outline of a human body</a:t>
          </a:r>
        </a:p>
      </dgm:t>
    </dgm:pt>
    <dgm:pt modelId="{FD045295-48EA-4744-A688-5AB21C29944C}" type="parTrans" cxnId="{38F88CEA-5A52-4764-B232-9B35FF4004E1}">
      <dgm:prSet/>
      <dgm:spPr/>
      <dgm:t>
        <a:bodyPr/>
        <a:lstStyle/>
        <a:p>
          <a:endParaRPr lang="en-US"/>
        </a:p>
      </dgm:t>
    </dgm:pt>
    <dgm:pt modelId="{513A3801-683B-413D-9E73-7F09AEC187B9}" type="sibTrans" cxnId="{38F88CEA-5A52-4764-B232-9B35FF4004E1}">
      <dgm:prSet/>
      <dgm:spPr/>
      <dgm:t>
        <a:bodyPr/>
        <a:lstStyle/>
        <a:p>
          <a:endParaRPr lang="en-US"/>
        </a:p>
      </dgm:t>
    </dgm:pt>
    <dgm:pt modelId="{19A1B2C0-4010-4D44-AF15-FF31311656FD}">
      <dgm:prSet/>
      <dgm:spPr/>
      <dgm:t>
        <a:bodyPr/>
        <a:lstStyle/>
        <a:p>
          <a:pPr>
            <a:lnSpc>
              <a:spcPct val="100000"/>
            </a:lnSpc>
          </a:pPr>
          <a:r>
            <a:rPr lang="en-US" dirty="0"/>
            <a:t>In one </a:t>
          </a:r>
          <a:r>
            <a:rPr lang="en-US" dirty="0" err="1"/>
            <a:t>colour</a:t>
          </a:r>
          <a:r>
            <a:rPr lang="en-US" dirty="0"/>
            <a:t>- mark and label the parts of the body where anxiety &amp; fear live</a:t>
          </a:r>
        </a:p>
      </dgm:t>
    </dgm:pt>
    <dgm:pt modelId="{61D30D8A-A28C-47EA-9B97-05EFA1F09A5F}" type="parTrans" cxnId="{4B886F16-C5DB-4822-B99C-A6C0843BC64D}">
      <dgm:prSet/>
      <dgm:spPr/>
      <dgm:t>
        <a:bodyPr/>
        <a:lstStyle/>
        <a:p>
          <a:endParaRPr lang="en-US"/>
        </a:p>
      </dgm:t>
    </dgm:pt>
    <dgm:pt modelId="{866C7DFB-3648-4CF0-B6A6-2CCEE0C2DBFE}" type="sibTrans" cxnId="{4B886F16-C5DB-4822-B99C-A6C0843BC64D}">
      <dgm:prSet/>
      <dgm:spPr/>
      <dgm:t>
        <a:bodyPr/>
        <a:lstStyle/>
        <a:p>
          <a:endParaRPr lang="en-US"/>
        </a:p>
      </dgm:t>
    </dgm:pt>
    <dgm:pt modelId="{23066E2A-FA18-441C-B7BF-40A3BBD49D07}">
      <dgm:prSet/>
      <dgm:spPr/>
      <dgm:t>
        <a:bodyPr/>
        <a:lstStyle/>
        <a:p>
          <a:pPr>
            <a:lnSpc>
              <a:spcPct val="100000"/>
            </a:lnSpc>
          </a:pPr>
          <a:r>
            <a:rPr lang="en-US" dirty="0"/>
            <a:t>In another </a:t>
          </a:r>
          <a:r>
            <a:rPr lang="en-US" dirty="0" err="1"/>
            <a:t>colour</a:t>
          </a:r>
          <a:r>
            <a:rPr lang="en-US" dirty="0"/>
            <a:t>- mark and label the parts of the body where excitement and anticipation live</a:t>
          </a:r>
        </a:p>
      </dgm:t>
    </dgm:pt>
    <dgm:pt modelId="{355266D9-F0D1-4EB8-8344-CC087630CE44}" type="parTrans" cxnId="{D94FBF80-34AF-43FB-B99D-305ED547BA40}">
      <dgm:prSet/>
      <dgm:spPr/>
      <dgm:t>
        <a:bodyPr/>
        <a:lstStyle/>
        <a:p>
          <a:endParaRPr lang="en-US"/>
        </a:p>
      </dgm:t>
    </dgm:pt>
    <dgm:pt modelId="{39070F88-0F09-46F3-BA70-330F4DD34F0C}" type="sibTrans" cxnId="{D94FBF80-34AF-43FB-B99D-305ED547BA40}">
      <dgm:prSet/>
      <dgm:spPr/>
      <dgm:t>
        <a:bodyPr/>
        <a:lstStyle/>
        <a:p>
          <a:endParaRPr lang="en-US"/>
        </a:p>
      </dgm:t>
    </dgm:pt>
    <dgm:pt modelId="{AA98DC72-A3C7-40A1-AB02-F2F7DDA629FD}" type="pres">
      <dgm:prSet presAssocID="{0E17CFFC-113A-477D-9ED0-919A4FEDDED0}" presName="root" presStyleCnt="0">
        <dgm:presLayoutVars>
          <dgm:dir/>
          <dgm:resizeHandles val="exact"/>
        </dgm:presLayoutVars>
      </dgm:prSet>
      <dgm:spPr/>
    </dgm:pt>
    <dgm:pt modelId="{F1C047E3-1959-491B-9F09-7F847B5A25EE}" type="pres">
      <dgm:prSet presAssocID="{8D0553AF-4744-4915-83DC-A4D815079401}" presName="compNode" presStyleCnt="0"/>
      <dgm:spPr/>
    </dgm:pt>
    <dgm:pt modelId="{1C91C05A-A86C-4A43-A872-9D90D1E96435}" type="pres">
      <dgm:prSet presAssocID="{8D0553AF-4744-4915-83DC-A4D815079401}" presName="bgRect" presStyleLbl="bgShp" presStyleIdx="0" presStyleCnt="3"/>
      <dgm:spPr>
        <a:solidFill>
          <a:schemeClr val="accent1">
            <a:lumMod val="60000"/>
            <a:lumOff val="40000"/>
          </a:schemeClr>
        </a:solidFill>
        <a:ln>
          <a:solidFill>
            <a:schemeClr val="accent1"/>
          </a:solidFill>
        </a:ln>
      </dgm:spPr>
    </dgm:pt>
    <dgm:pt modelId="{9477BF82-DE7B-4AB1-BF1F-5738ABA83348}" type="pres">
      <dgm:prSet presAssocID="{8D0553AF-4744-4915-83DC-A4D815079401}" presName="iconRect" presStyleLbl="node1" presStyleIdx="0" presStyleCnt="3" custLinFactNeighborX="0" custLinFactNeighborY="22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keleton with solid fill"/>
        </a:ext>
      </dgm:extLst>
    </dgm:pt>
    <dgm:pt modelId="{25DD05B6-CFBF-47BD-B1F7-54B21206B372}" type="pres">
      <dgm:prSet presAssocID="{8D0553AF-4744-4915-83DC-A4D815079401}" presName="spaceRect" presStyleCnt="0"/>
      <dgm:spPr/>
    </dgm:pt>
    <dgm:pt modelId="{27173191-027A-4ED7-B478-6D80A82691EA}" type="pres">
      <dgm:prSet presAssocID="{8D0553AF-4744-4915-83DC-A4D815079401}" presName="parTx" presStyleLbl="revTx" presStyleIdx="0" presStyleCnt="3">
        <dgm:presLayoutVars>
          <dgm:chMax val="0"/>
          <dgm:chPref val="0"/>
        </dgm:presLayoutVars>
      </dgm:prSet>
      <dgm:spPr/>
    </dgm:pt>
    <dgm:pt modelId="{E561C691-1E19-44FA-9A6B-0D2AB6651C48}" type="pres">
      <dgm:prSet presAssocID="{513A3801-683B-413D-9E73-7F09AEC187B9}" presName="sibTrans" presStyleCnt="0"/>
      <dgm:spPr/>
    </dgm:pt>
    <dgm:pt modelId="{A57C3564-2F1F-4DA7-AB46-93B2E679C7F7}" type="pres">
      <dgm:prSet presAssocID="{19A1B2C0-4010-4D44-AF15-FF31311656FD}" presName="compNode" presStyleCnt="0"/>
      <dgm:spPr/>
    </dgm:pt>
    <dgm:pt modelId="{31B7828C-BB6F-4CD3-9682-9019D57732B1}" type="pres">
      <dgm:prSet presAssocID="{19A1B2C0-4010-4D44-AF15-FF31311656FD}" presName="bgRect" presStyleLbl="bgShp" presStyleIdx="1" presStyleCnt="3"/>
      <dgm:spPr>
        <a:solidFill>
          <a:schemeClr val="accent1">
            <a:lumMod val="60000"/>
            <a:lumOff val="40000"/>
          </a:schemeClr>
        </a:solidFill>
      </dgm:spPr>
    </dgm:pt>
    <dgm:pt modelId="{64D670E4-F0BB-45B8-B8EE-9210D9978E79}" type="pres">
      <dgm:prSet presAssocID="{19A1B2C0-4010-4D44-AF15-FF31311656F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fused face outline outline"/>
        </a:ext>
      </dgm:extLst>
    </dgm:pt>
    <dgm:pt modelId="{9A6695EC-9AE9-49FF-B3DE-54C828EA88FB}" type="pres">
      <dgm:prSet presAssocID="{19A1B2C0-4010-4D44-AF15-FF31311656FD}" presName="spaceRect" presStyleCnt="0"/>
      <dgm:spPr/>
    </dgm:pt>
    <dgm:pt modelId="{4038F149-F494-4F39-A474-17DB6EFD89C3}" type="pres">
      <dgm:prSet presAssocID="{19A1B2C0-4010-4D44-AF15-FF31311656FD}" presName="parTx" presStyleLbl="revTx" presStyleIdx="1" presStyleCnt="3">
        <dgm:presLayoutVars>
          <dgm:chMax val="0"/>
          <dgm:chPref val="0"/>
        </dgm:presLayoutVars>
      </dgm:prSet>
      <dgm:spPr/>
    </dgm:pt>
    <dgm:pt modelId="{01FA5511-8B88-4439-93E8-4D4360E9A613}" type="pres">
      <dgm:prSet presAssocID="{866C7DFB-3648-4CF0-B6A6-2CCEE0C2DBFE}" presName="sibTrans" presStyleCnt="0"/>
      <dgm:spPr/>
    </dgm:pt>
    <dgm:pt modelId="{7FF97AD3-18DD-407F-8CA7-59A6524F5C0C}" type="pres">
      <dgm:prSet presAssocID="{23066E2A-FA18-441C-B7BF-40A3BBD49D07}" presName="compNode" presStyleCnt="0"/>
      <dgm:spPr/>
    </dgm:pt>
    <dgm:pt modelId="{504D835B-EA54-4213-83EE-CBBEBC0ECDA6}" type="pres">
      <dgm:prSet presAssocID="{23066E2A-FA18-441C-B7BF-40A3BBD49D07}" presName="bgRect" presStyleLbl="bgShp" presStyleIdx="2" presStyleCnt="3"/>
      <dgm:spPr>
        <a:solidFill>
          <a:schemeClr val="accent1">
            <a:lumMod val="60000"/>
            <a:lumOff val="40000"/>
          </a:schemeClr>
        </a:solidFill>
      </dgm:spPr>
    </dgm:pt>
    <dgm:pt modelId="{B2EC349C-984C-4EB3-9390-CF7B4049DF00}" type="pres">
      <dgm:prSet presAssocID="{23066E2A-FA18-441C-B7BF-40A3BBD49D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ongue face outline outline"/>
        </a:ext>
      </dgm:extLst>
    </dgm:pt>
    <dgm:pt modelId="{DDB14406-829C-4948-BE4E-329D9DB30163}" type="pres">
      <dgm:prSet presAssocID="{23066E2A-FA18-441C-B7BF-40A3BBD49D07}" presName="spaceRect" presStyleCnt="0"/>
      <dgm:spPr/>
    </dgm:pt>
    <dgm:pt modelId="{81D3BD80-8368-40DD-8C41-80CD3D8BD96D}" type="pres">
      <dgm:prSet presAssocID="{23066E2A-FA18-441C-B7BF-40A3BBD49D07}" presName="parTx" presStyleLbl="revTx" presStyleIdx="2" presStyleCnt="3">
        <dgm:presLayoutVars>
          <dgm:chMax val="0"/>
          <dgm:chPref val="0"/>
        </dgm:presLayoutVars>
      </dgm:prSet>
      <dgm:spPr/>
    </dgm:pt>
  </dgm:ptLst>
  <dgm:cxnLst>
    <dgm:cxn modelId="{4B886F16-C5DB-4822-B99C-A6C0843BC64D}" srcId="{0E17CFFC-113A-477D-9ED0-919A4FEDDED0}" destId="{19A1B2C0-4010-4D44-AF15-FF31311656FD}" srcOrd="1" destOrd="0" parTransId="{61D30D8A-A28C-47EA-9B97-05EFA1F09A5F}" sibTransId="{866C7DFB-3648-4CF0-B6A6-2CCEE0C2DBFE}"/>
    <dgm:cxn modelId="{DEBFA020-4CF9-4F5F-9C08-88CF0489C10A}" type="presOf" srcId="{0E17CFFC-113A-477D-9ED0-919A4FEDDED0}" destId="{AA98DC72-A3C7-40A1-AB02-F2F7DDA629FD}" srcOrd="0" destOrd="0" presId="urn:microsoft.com/office/officeart/2018/2/layout/IconVerticalSolidList"/>
    <dgm:cxn modelId="{D94FBF80-34AF-43FB-B99D-305ED547BA40}" srcId="{0E17CFFC-113A-477D-9ED0-919A4FEDDED0}" destId="{23066E2A-FA18-441C-B7BF-40A3BBD49D07}" srcOrd="2" destOrd="0" parTransId="{355266D9-F0D1-4EB8-8344-CC087630CE44}" sibTransId="{39070F88-0F09-46F3-BA70-330F4DD34F0C}"/>
    <dgm:cxn modelId="{465178A6-159F-49A0-A21A-84D61AFDA5D7}" type="presOf" srcId="{19A1B2C0-4010-4D44-AF15-FF31311656FD}" destId="{4038F149-F494-4F39-A474-17DB6EFD89C3}" srcOrd="0" destOrd="0" presId="urn:microsoft.com/office/officeart/2018/2/layout/IconVerticalSolidList"/>
    <dgm:cxn modelId="{CA9A2BC4-C876-4BDD-B772-EE477AF03060}" type="presOf" srcId="{23066E2A-FA18-441C-B7BF-40A3BBD49D07}" destId="{81D3BD80-8368-40DD-8C41-80CD3D8BD96D}" srcOrd="0" destOrd="0" presId="urn:microsoft.com/office/officeart/2018/2/layout/IconVerticalSolidList"/>
    <dgm:cxn modelId="{38F88CEA-5A52-4764-B232-9B35FF4004E1}" srcId="{0E17CFFC-113A-477D-9ED0-919A4FEDDED0}" destId="{8D0553AF-4744-4915-83DC-A4D815079401}" srcOrd="0" destOrd="0" parTransId="{FD045295-48EA-4744-A688-5AB21C29944C}" sibTransId="{513A3801-683B-413D-9E73-7F09AEC187B9}"/>
    <dgm:cxn modelId="{14D265F3-4E69-4C99-9E00-94C1FA5E4F00}" type="presOf" srcId="{8D0553AF-4744-4915-83DC-A4D815079401}" destId="{27173191-027A-4ED7-B478-6D80A82691EA}" srcOrd="0" destOrd="0" presId="urn:microsoft.com/office/officeart/2018/2/layout/IconVerticalSolidList"/>
    <dgm:cxn modelId="{4CAD7E4C-A4D8-495E-B998-1A8F70312325}" type="presParOf" srcId="{AA98DC72-A3C7-40A1-AB02-F2F7DDA629FD}" destId="{F1C047E3-1959-491B-9F09-7F847B5A25EE}" srcOrd="0" destOrd="0" presId="urn:microsoft.com/office/officeart/2018/2/layout/IconVerticalSolidList"/>
    <dgm:cxn modelId="{461CF3E2-C79F-4B0D-91D6-BDE7EB366DC6}" type="presParOf" srcId="{F1C047E3-1959-491B-9F09-7F847B5A25EE}" destId="{1C91C05A-A86C-4A43-A872-9D90D1E96435}" srcOrd="0" destOrd="0" presId="urn:microsoft.com/office/officeart/2018/2/layout/IconVerticalSolidList"/>
    <dgm:cxn modelId="{E0CEF101-B246-4BC0-8216-B3DEC48E372C}" type="presParOf" srcId="{F1C047E3-1959-491B-9F09-7F847B5A25EE}" destId="{9477BF82-DE7B-4AB1-BF1F-5738ABA83348}" srcOrd="1" destOrd="0" presId="urn:microsoft.com/office/officeart/2018/2/layout/IconVerticalSolidList"/>
    <dgm:cxn modelId="{D78459AF-26CC-4503-A4FF-60BFAF5037B0}" type="presParOf" srcId="{F1C047E3-1959-491B-9F09-7F847B5A25EE}" destId="{25DD05B6-CFBF-47BD-B1F7-54B21206B372}" srcOrd="2" destOrd="0" presId="urn:microsoft.com/office/officeart/2018/2/layout/IconVerticalSolidList"/>
    <dgm:cxn modelId="{6C4CCA20-60AF-45D8-9004-005A5BD46F48}" type="presParOf" srcId="{F1C047E3-1959-491B-9F09-7F847B5A25EE}" destId="{27173191-027A-4ED7-B478-6D80A82691EA}" srcOrd="3" destOrd="0" presId="urn:microsoft.com/office/officeart/2018/2/layout/IconVerticalSolidList"/>
    <dgm:cxn modelId="{2F388EB1-0076-4920-B7C1-5F3C4F22D0E9}" type="presParOf" srcId="{AA98DC72-A3C7-40A1-AB02-F2F7DDA629FD}" destId="{E561C691-1E19-44FA-9A6B-0D2AB6651C48}" srcOrd="1" destOrd="0" presId="urn:microsoft.com/office/officeart/2018/2/layout/IconVerticalSolidList"/>
    <dgm:cxn modelId="{872D0A81-7313-4241-BB06-63561E9227B5}" type="presParOf" srcId="{AA98DC72-A3C7-40A1-AB02-F2F7DDA629FD}" destId="{A57C3564-2F1F-4DA7-AB46-93B2E679C7F7}" srcOrd="2" destOrd="0" presId="urn:microsoft.com/office/officeart/2018/2/layout/IconVerticalSolidList"/>
    <dgm:cxn modelId="{9FD69829-C236-4C55-9351-48699176EE14}" type="presParOf" srcId="{A57C3564-2F1F-4DA7-AB46-93B2E679C7F7}" destId="{31B7828C-BB6F-4CD3-9682-9019D57732B1}" srcOrd="0" destOrd="0" presId="urn:microsoft.com/office/officeart/2018/2/layout/IconVerticalSolidList"/>
    <dgm:cxn modelId="{610C8644-04FD-4DDF-B53B-4F6E8D73008F}" type="presParOf" srcId="{A57C3564-2F1F-4DA7-AB46-93B2E679C7F7}" destId="{64D670E4-F0BB-45B8-B8EE-9210D9978E79}" srcOrd="1" destOrd="0" presId="urn:microsoft.com/office/officeart/2018/2/layout/IconVerticalSolidList"/>
    <dgm:cxn modelId="{56B0B351-A145-450D-8A9C-9847193F3841}" type="presParOf" srcId="{A57C3564-2F1F-4DA7-AB46-93B2E679C7F7}" destId="{9A6695EC-9AE9-49FF-B3DE-54C828EA88FB}" srcOrd="2" destOrd="0" presId="urn:microsoft.com/office/officeart/2018/2/layout/IconVerticalSolidList"/>
    <dgm:cxn modelId="{9ACC4F72-733D-4272-BD5D-6C891C14DB5A}" type="presParOf" srcId="{A57C3564-2F1F-4DA7-AB46-93B2E679C7F7}" destId="{4038F149-F494-4F39-A474-17DB6EFD89C3}" srcOrd="3" destOrd="0" presId="urn:microsoft.com/office/officeart/2018/2/layout/IconVerticalSolidList"/>
    <dgm:cxn modelId="{EE8CF106-37B9-47B0-BCEB-F5CF8E962BCE}" type="presParOf" srcId="{AA98DC72-A3C7-40A1-AB02-F2F7DDA629FD}" destId="{01FA5511-8B88-4439-93E8-4D4360E9A613}" srcOrd="3" destOrd="0" presId="urn:microsoft.com/office/officeart/2018/2/layout/IconVerticalSolidList"/>
    <dgm:cxn modelId="{72C5725D-B6BE-4C08-94E8-D92263353BFE}" type="presParOf" srcId="{AA98DC72-A3C7-40A1-AB02-F2F7DDA629FD}" destId="{7FF97AD3-18DD-407F-8CA7-59A6524F5C0C}" srcOrd="4" destOrd="0" presId="urn:microsoft.com/office/officeart/2018/2/layout/IconVerticalSolidList"/>
    <dgm:cxn modelId="{CF34B9DC-E9D6-42FD-BF10-D9C42912A562}" type="presParOf" srcId="{7FF97AD3-18DD-407F-8CA7-59A6524F5C0C}" destId="{504D835B-EA54-4213-83EE-CBBEBC0ECDA6}" srcOrd="0" destOrd="0" presId="urn:microsoft.com/office/officeart/2018/2/layout/IconVerticalSolidList"/>
    <dgm:cxn modelId="{0F60A968-E09B-4E25-8043-B517A413D583}" type="presParOf" srcId="{7FF97AD3-18DD-407F-8CA7-59A6524F5C0C}" destId="{B2EC349C-984C-4EB3-9390-CF7B4049DF00}" srcOrd="1" destOrd="0" presId="urn:microsoft.com/office/officeart/2018/2/layout/IconVerticalSolidList"/>
    <dgm:cxn modelId="{87CF8C05-ACAA-4589-BBD2-01DCBAA2374B}" type="presParOf" srcId="{7FF97AD3-18DD-407F-8CA7-59A6524F5C0C}" destId="{DDB14406-829C-4948-BE4E-329D9DB30163}" srcOrd="2" destOrd="0" presId="urn:microsoft.com/office/officeart/2018/2/layout/IconVerticalSolidList"/>
    <dgm:cxn modelId="{289873A3-146F-4228-B8FF-F541B5686BDB}" type="presParOf" srcId="{7FF97AD3-18DD-407F-8CA7-59A6524F5C0C}" destId="{81D3BD80-8368-40DD-8C41-80CD3D8BD96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FDF1B5-2E45-40AB-A13D-74325794B80D}"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GB"/>
        </a:p>
      </dgm:t>
    </dgm:pt>
    <dgm:pt modelId="{ED81DEC5-2147-4D85-BDAC-4E107A18B1BD}">
      <dgm:prSet phldrT="[Text]" custT="1"/>
      <dgm:spPr>
        <a:solidFill>
          <a:schemeClr val="accent1">
            <a:lumMod val="50000"/>
          </a:schemeClr>
        </a:solidFill>
      </dgm:spPr>
      <dgm:t>
        <a:bodyPr/>
        <a:lstStyle/>
        <a:p>
          <a:r>
            <a:rPr lang="en-GB" sz="1800" dirty="0"/>
            <a:t>How we interpret and label them determines how we experience them</a:t>
          </a:r>
        </a:p>
      </dgm:t>
    </dgm:pt>
    <dgm:pt modelId="{C4027757-A4DA-443C-801C-B4A234FAD4B2}" type="parTrans" cxnId="{215BC48D-FC8B-4564-856C-C1F343AC97CC}">
      <dgm:prSet/>
      <dgm:spPr/>
      <dgm:t>
        <a:bodyPr/>
        <a:lstStyle/>
        <a:p>
          <a:endParaRPr lang="en-GB"/>
        </a:p>
      </dgm:t>
    </dgm:pt>
    <dgm:pt modelId="{9D428368-C549-47E9-BBE8-B5632E5716F2}" type="sibTrans" cxnId="{215BC48D-FC8B-4564-856C-C1F343AC97CC}">
      <dgm:prSet/>
      <dgm:spPr/>
      <dgm:t>
        <a:bodyPr/>
        <a:lstStyle/>
        <a:p>
          <a:endParaRPr lang="en-GB"/>
        </a:p>
      </dgm:t>
    </dgm:pt>
    <dgm:pt modelId="{6ED5BB8A-0497-4DC6-BBBC-1719CE5F9055}">
      <dgm:prSet phldrT="[Text]" custT="1"/>
      <dgm:spPr/>
      <dgm:t>
        <a:bodyPr/>
        <a:lstStyle/>
        <a:p>
          <a:r>
            <a:rPr lang="en-GB" sz="2000" dirty="0"/>
            <a:t>They feel the same- they live in the same place in our bodies</a:t>
          </a:r>
        </a:p>
      </dgm:t>
    </dgm:pt>
    <dgm:pt modelId="{5AEDA2B8-52DB-45BD-99DF-6A6417641570}" type="parTrans" cxnId="{09754A51-67F0-4ED2-9A7D-A3A3434D5CCD}">
      <dgm:prSet/>
      <dgm:spPr/>
      <dgm:t>
        <a:bodyPr/>
        <a:lstStyle/>
        <a:p>
          <a:endParaRPr lang="en-GB"/>
        </a:p>
      </dgm:t>
    </dgm:pt>
    <dgm:pt modelId="{C22C394F-5F49-4B39-B1D5-BE28896E00BD}" type="sibTrans" cxnId="{09754A51-67F0-4ED2-9A7D-A3A3434D5CCD}">
      <dgm:prSet/>
      <dgm:spPr/>
      <dgm:t>
        <a:bodyPr/>
        <a:lstStyle/>
        <a:p>
          <a:endParaRPr lang="en-GB"/>
        </a:p>
      </dgm:t>
    </dgm:pt>
    <dgm:pt modelId="{DF8D85FA-7E51-46B6-B266-52C67F9FBCA7}">
      <dgm:prSet phldrT="[Text]"/>
      <dgm:spPr/>
      <dgm:t>
        <a:bodyPr/>
        <a:lstStyle/>
        <a:p>
          <a:r>
            <a:rPr lang="en-GB" u="sng" dirty="0"/>
            <a:t>Anxiety</a:t>
          </a:r>
          <a:r>
            <a:rPr lang="en-GB" dirty="0"/>
            <a:t> = the threat is in the </a:t>
          </a:r>
          <a:r>
            <a:rPr lang="en-GB" i="1" dirty="0"/>
            <a:t>future</a:t>
          </a:r>
        </a:p>
      </dgm:t>
    </dgm:pt>
    <dgm:pt modelId="{C0A34A2B-3603-42A7-9FE1-E264582FDB78}" type="parTrans" cxnId="{4F1F04D0-3770-46FD-9881-D17D280131A0}">
      <dgm:prSet/>
      <dgm:spPr/>
      <dgm:t>
        <a:bodyPr/>
        <a:lstStyle/>
        <a:p>
          <a:endParaRPr lang="en-GB"/>
        </a:p>
      </dgm:t>
    </dgm:pt>
    <dgm:pt modelId="{8B8522ED-3F5D-48AC-877B-986015E56666}" type="sibTrans" cxnId="{4F1F04D0-3770-46FD-9881-D17D280131A0}">
      <dgm:prSet/>
      <dgm:spPr/>
      <dgm:t>
        <a:bodyPr/>
        <a:lstStyle/>
        <a:p>
          <a:endParaRPr lang="en-GB"/>
        </a:p>
      </dgm:t>
    </dgm:pt>
    <dgm:pt modelId="{50D77DCE-2185-4FF0-9870-C6BEA095E077}">
      <dgm:prSet phldrT="[Text]" custT="1"/>
      <dgm:spPr>
        <a:solidFill>
          <a:schemeClr val="accent1">
            <a:lumMod val="50000"/>
          </a:schemeClr>
        </a:solidFill>
      </dgm:spPr>
      <dgm:t>
        <a:bodyPr/>
        <a:lstStyle/>
        <a:p>
          <a:r>
            <a:rPr lang="en-GB" sz="1800" dirty="0"/>
            <a:t>Aim to balance our thoughts/Instincts</a:t>
          </a:r>
        </a:p>
        <a:p>
          <a:r>
            <a:rPr lang="en-GB" sz="1800" dirty="0"/>
            <a:t>Not too dismissive or all consuming</a:t>
          </a:r>
        </a:p>
      </dgm:t>
    </dgm:pt>
    <dgm:pt modelId="{551DC50E-3780-4722-A11A-3D155E6A5763}" type="parTrans" cxnId="{4B8C6AD8-5F2E-4265-BE42-408D18FD2C63}">
      <dgm:prSet/>
      <dgm:spPr/>
      <dgm:t>
        <a:bodyPr/>
        <a:lstStyle/>
        <a:p>
          <a:endParaRPr lang="en-GB"/>
        </a:p>
      </dgm:t>
    </dgm:pt>
    <dgm:pt modelId="{6A5CCB76-98BB-466B-9299-658ECE6D54A5}" type="sibTrans" cxnId="{4B8C6AD8-5F2E-4265-BE42-408D18FD2C63}">
      <dgm:prSet/>
      <dgm:spPr/>
      <dgm:t>
        <a:bodyPr/>
        <a:lstStyle/>
        <a:p>
          <a:endParaRPr lang="en-GB"/>
        </a:p>
      </dgm:t>
    </dgm:pt>
    <dgm:pt modelId="{CE603A76-C8E1-413B-9D2A-2CDC069E5436}">
      <dgm:prSet phldrT="[Text]"/>
      <dgm:spPr/>
      <dgm:t>
        <a:bodyPr/>
        <a:lstStyle/>
        <a:p>
          <a:r>
            <a:rPr lang="en-GB" u="sng" dirty="0"/>
            <a:t>Fear</a:t>
          </a:r>
          <a:r>
            <a:rPr lang="en-GB" dirty="0"/>
            <a:t>= the threat is NOW (Present) </a:t>
          </a:r>
        </a:p>
      </dgm:t>
    </dgm:pt>
    <dgm:pt modelId="{7C3B0042-2024-40C6-A113-F549C616E6AF}" type="parTrans" cxnId="{442F5C38-7329-4198-BF38-B218D0C62ED8}">
      <dgm:prSet/>
      <dgm:spPr/>
      <dgm:t>
        <a:bodyPr/>
        <a:lstStyle/>
        <a:p>
          <a:endParaRPr lang="en-GB"/>
        </a:p>
      </dgm:t>
    </dgm:pt>
    <dgm:pt modelId="{E26BE5A6-FA27-4254-B9B4-88EFE5804CDF}" type="sibTrans" cxnId="{442F5C38-7329-4198-BF38-B218D0C62ED8}">
      <dgm:prSet/>
      <dgm:spPr/>
      <dgm:t>
        <a:bodyPr/>
        <a:lstStyle/>
        <a:p>
          <a:endParaRPr lang="en-GB"/>
        </a:p>
      </dgm:t>
    </dgm:pt>
    <dgm:pt modelId="{FFCB8E9A-7C1D-4CD3-8BFF-DB3C84B4B4F9}">
      <dgm:prSet/>
      <dgm:spPr/>
      <dgm:t>
        <a:bodyPr/>
        <a:lstStyle/>
        <a:p>
          <a:r>
            <a:rPr lang="en-GB" dirty="0"/>
            <a:t>They are linked to our survival instincts- we need them</a:t>
          </a:r>
        </a:p>
      </dgm:t>
    </dgm:pt>
    <dgm:pt modelId="{9907D878-D164-444E-A1D1-84E484869116}" type="parTrans" cxnId="{49E29B9E-8991-4761-AF87-204838F4DAB6}">
      <dgm:prSet/>
      <dgm:spPr/>
      <dgm:t>
        <a:bodyPr/>
        <a:lstStyle/>
        <a:p>
          <a:endParaRPr lang="en-GB"/>
        </a:p>
      </dgm:t>
    </dgm:pt>
    <dgm:pt modelId="{7C3F03A2-A83D-43D4-A3A4-4FCC1FD24198}" type="sibTrans" cxnId="{49E29B9E-8991-4761-AF87-204838F4DAB6}">
      <dgm:prSet/>
      <dgm:spPr/>
      <dgm:t>
        <a:bodyPr/>
        <a:lstStyle/>
        <a:p>
          <a:endParaRPr lang="en-GB"/>
        </a:p>
      </dgm:t>
    </dgm:pt>
    <dgm:pt modelId="{2D5C7E33-10EB-4BB2-90A6-BE97ABD93547}" type="pres">
      <dgm:prSet presAssocID="{7CFDF1B5-2E45-40AB-A13D-74325794B80D}" presName="cycle" presStyleCnt="0">
        <dgm:presLayoutVars>
          <dgm:dir/>
          <dgm:resizeHandles val="exact"/>
        </dgm:presLayoutVars>
      </dgm:prSet>
      <dgm:spPr/>
    </dgm:pt>
    <dgm:pt modelId="{3CAB2208-E5C8-410B-89B7-896CD4FC5492}" type="pres">
      <dgm:prSet presAssocID="{ED81DEC5-2147-4D85-BDAC-4E107A18B1BD}" presName="node" presStyleLbl="node1" presStyleIdx="0" presStyleCnt="6" custScaleX="128695" custScaleY="132119" custRadScaleRad="100406" custRadScaleInc="4043">
        <dgm:presLayoutVars>
          <dgm:bulletEnabled val="1"/>
        </dgm:presLayoutVars>
      </dgm:prSet>
      <dgm:spPr/>
    </dgm:pt>
    <dgm:pt modelId="{CF52841C-23A5-4504-B57A-22CC6C35B55F}" type="pres">
      <dgm:prSet presAssocID="{ED81DEC5-2147-4D85-BDAC-4E107A18B1BD}" presName="spNode" presStyleCnt="0"/>
      <dgm:spPr/>
    </dgm:pt>
    <dgm:pt modelId="{D3189EF0-D3B1-498B-8DD0-4D43F717FDC5}" type="pres">
      <dgm:prSet presAssocID="{9D428368-C549-47E9-BBE8-B5632E5716F2}" presName="sibTrans" presStyleLbl="sibTrans1D1" presStyleIdx="0" presStyleCnt="6"/>
      <dgm:spPr/>
    </dgm:pt>
    <dgm:pt modelId="{E38A6F24-EC43-482C-A0CD-07D05EAF86DB}" type="pres">
      <dgm:prSet presAssocID="{6ED5BB8A-0497-4DC6-BBBC-1719CE5F9055}" presName="node" presStyleLbl="node1" presStyleIdx="1" presStyleCnt="6" custScaleX="127836" custScaleY="119355">
        <dgm:presLayoutVars>
          <dgm:bulletEnabled val="1"/>
        </dgm:presLayoutVars>
      </dgm:prSet>
      <dgm:spPr/>
    </dgm:pt>
    <dgm:pt modelId="{134AD195-2574-474C-8D1C-D77E8FE1BA3E}" type="pres">
      <dgm:prSet presAssocID="{6ED5BB8A-0497-4DC6-BBBC-1719CE5F9055}" presName="spNode" presStyleCnt="0"/>
      <dgm:spPr/>
    </dgm:pt>
    <dgm:pt modelId="{24583C9F-8931-435D-9044-091FE73BCBA8}" type="pres">
      <dgm:prSet presAssocID="{C22C394F-5F49-4B39-B1D5-BE28896E00BD}" presName="sibTrans" presStyleLbl="sibTrans1D1" presStyleIdx="1" presStyleCnt="6"/>
      <dgm:spPr/>
    </dgm:pt>
    <dgm:pt modelId="{839EB8C7-CE17-4F38-B28C-45BCED9DEBA5}" type="pres">
      <dgm:prSet presAssocID="{DF8D85FA-7E51-46B6-B266-52C67F9FBCA7}" presName="node" presStyleLbl="node1" presStyleIdx="2" presStyleCnt="6" custScaleX="126481" custScaleY="116916" custRadScaleRad="97718" custRadScaleInc="-2621">
        <dgm:presLayoutVars>
          <dgm:bulletEnabled val="1"/>
        </dgm:presLayoutVars>
      </dgm:prSet>
      <dgm:spPr/>
    </dgm:pt>
    <dgm:pt modelId="{B7CAB373-B8FF-47DC-9B33-3BD1D8F23BBD}" type="pres">
      <dgm:prSet presAssocID="{DF8D85FA-7E51-46B6-B266-52C67F9FBCA7}" presName="spNode" presStyleCnt="0"/>
      <dgm:spPr/>
    </dgm:pt>
    <dgm:pt modelId="{24E4E5AD-AF4A-4F4D-A1CA-DCF901A8165E}" type="pres">
      <dgm:prSet presAssocID="{8B8522ED-3F5D-48AC-877B-986015E56666}" presName="sibTrans" presStyleLbl="sibTrans1D1" presStyleIdx="2" presStyleCnt="6"/>
      <dgm:spPr/>
    </dgm:pt>
    <dgm:pt modelId="{2630CFA2-916C-4380-B89D-7BC088B8010D}" type="pres">
      <dgm:prSet presAssocID="{50D77DCE-2185-4FF0-9870-C6BEA095E077}" presName="node" presStyleLbl="node1" presStyleIdx="3" presStyleCnt="6" custScaleX="133698" custScaleY="125808" custRadScaleRad="95135" custRadScaleInc="513">
        <dgm:presLayoutVars>
          <dgm:bulletEnabled val="1"/>
        </dgm:presLayoutVars>
      </dgm:prSet>
      <dgm:spPr/>
    </dgm:pt>
    <dgm:pt modelId="{D09F57B7-E6A1-4CF5-B242-6157BDC29768}" type="pres">
      <dgm:prSet presAssocID="{50D77DCE-2185-4FF0-9870-C6BEA095E077}" presName="spNode" presStyleCnt="0"/>
      <dgm:spPr/>
    </dgm:pt>
    <dgm:pt modelId="{BC5F22FD-6A1A-4D02-B43B-E1D1783ED9B2}" type="pres">
      <dgm:prSet presAssocID="{6A5CCB76-98BB-466B-9299-658ECE6D54A5}" presName="sibTrans" presStyleLbl="sibTrans1D1" presStyleIdx="3" presStyleCnt="6"/>
      <dgm:spPr/>
    </dgm:pt>
    <dgm:pt modelId="{97C6ABD0-AF56-4584-8271-1DE1FE357B94}" type="pres">
      <dgm:prSet presAssocID="{CE603A76-C8E1-413B-9D2A-2CDC069E5436}" presName="node" presStyleLbl="node1" presStyleIdx="4" presStyleCnt="6" custScaleX="119046" custScaleY="118421" custRadScaleRad="98467" custRadScaleInc="5976">
        <dgm:presLayoutVars>
          <dgm:bulletEnabled val="1"/>
        </dgm:presLayoutVars>
      </dgm:prSet>
      <dgm:spPr/>
    </dgm:pt>
    <dgm:pt modelId="{5310B91C-D8F0-48AF-A5AC-3523519B1D33}" type="pres">
      <dgm:prSet presAssocID="{CE603A76-C8E1-413B-9D2A-2CDC069E5436}" presName="spNode" presStyleCnt="0"/>
      <dgm:spPr/>
    </dgm:pt>
    <dgm:pt modelId="{83BA4CC8-4696-4546-A815-2F80BECCE325}" type="pres">
      <dgm:prSet presAssocID="{E26BE5A6-FA27-4254-B9B4-88EFE5804CDF}" presName="sibTrans" presStyleLbl="sibTrans1D1" presStyleIdx="4" presStyleCnt="6"/>
      <dgm:spPr/>
    </dgm:pt>
    <dgm:pt modelId="{56A8E614-6F6F-45EE-BF25-5F76DDA253A9}" type="pres">
      <dgm:prSet presAssocID="{FFCB8E9A-7C1D-4CD3-8BFF-DB3C84B4B4F9}" presName="node" presStyleLbl="node1" presStyleIdx="5" presStyleCnt="6" custScaleX="127206" custScaleY="128387">
        <dgm:presLayoutVars>
          <dgm:bulletEnabled val="1"/>
        </dgm:presLayoutVars>
      </dgm:prSet>
      <dgm:spPr/>
    </dgm:pt>
    <dgm:pt modelId="{699B9E01-B9CE-4F82-B2E6-A723A11AA5AC}" type="pres">
      <dgm:prSet presAssocID="{FFCB8E9A-7C1D-4CD3-8BFF-DB3C84B4B4F9}" presName="spNode" presStyleCnt="0"/>
      <dgm:spPr/>
    </dgm:pt>
    <dgm:pt modelId="{DA9B1240-A9A3-4AF5-B512-25BA522D9CF8}" type="pres">
      <dgm:prSet presAssocID="{7C3F03A2-A83D-43D4-A3A4-4FCC1FD24198}" presName="sibTrans" presStyleLbl="sibTrans1D1" presStyleIdx="5" presStyleCnt="6"/>
      <dgm:spPr/>
    </dgm:pt>
  </dgm:ptLst>
  <dgm:cxnLst>
    <dgm:cxn modelId="{3F64F81A-DE60-4299-AF4D-45F46D394340}" type="presOf" srcId="{C22C394F-5F49-4B39-B1D5-BE28896E00BD}" destId="{24583C9F-8931-435D-9044-091FE73BCBA8}" srcOrd="0" destOrd="0" presId="urn:microsoft.com/office/officeart/2005/8/layout/cycle6"/>
    <dgm:cxn modelId="{442F5C38-7329-4198-BF38-B218D0C62ED8}" srcId="{7CFDF1B5-2E45-40AB-A13D-74325794B80D}" destId="{CE603A76-C8E1-413B-9D2A-2CDC069E5436}" srcOrd="4" destOrd="0" parTransId="{7C3B0042-2024-40C6-A113-F549C616E6AF}" sibTransId="{E26BE5A6-FA27-4254-B9B4-88EFE5804CDF}"/>
    <dgm:cxn modelId="{CFAB1745-6EA5-427E-B3BE-033C95A7107B}" type="presOf" srcId="{FFCB8E9A-7C1D-4CD3-8BFF-DB3C84B4B4F9}" destId="{56A8E614-6F6F-45EE-BF25-5F76DDA253A9}" srcOrd="0" destOrd="0" presId="urn:microsoft.com/office/officeart/2005/8/layout/cycle6"/>
    <dgm:cxn modelId="{09754A51-67F0-4ED2-9A7D-A3A3434D5CCD}" srcId="{7CFDF1B5-2E45-40AB-A13D-74325794B80D}" destId="{6ED5BB8A-0497-4DC6-BBBC-1719CE5F9055}" srcOrd="1" destOrd="0" parTransId="{5AEDA2B8-52DB-45BD-99DF-6A6417641570}" sibTransId="{C22C394F-5F49-4B39-B1D5-BE28896E00BD}"/>
    <dgm:cxn modelId="{09D85B74-FF96-4901-9872-7720A9600139}" type="presOf" srcId="{ED81DEC5-2147-4D85-BDAC-4E107A18B1BD}" destId="{3CAB2208-E5C8-410B-89B7-896CD4FC5492}" srcOrd="0" destOrd="0" presId="urn:microsoft.com/office/officeart/2005/8/layout/cycle6"/>
    <dgm:cxn modelId="{75DD527A-F2BE-4156-80A4-707C01A84D3D}" type="presOf" srcId="{7CFDF1B5-2E45-40AB-A13D-74325794B80D}" destId="{2D5C7E33-10EB-4BB2-90A6-BE97ABD93547}" srcOrd="0" destOrd="0" presId="urn:microsoft.com/office/officeart/2005/8/layout/cycle6"/>
    <dgm:cxn modelId="{33422687-942B-447D-BECF-4A300A2569AD}" type="presOf" srcId="{6ED5BB8A-0497-4DC6-BBBC-1719CE5F9055}" destId="{E38A6F24-EC43-482C-A0CD-07D05EAF86DB}" srcOrd="0" destOrd="0" presId="urn:microsoft.com/office/officeart/2005/8/layout/cycle6"/>
    <dgm:cxn modelId="{215BC48D-FC8B-4564-856C-C1F343AC97CC}" srcId="{7CFDF1B5-2E45-40AB-A13D-74325794B80D}" destId="{ED81DEC5-2147-4D85-BDAC-4E107A18B1BD}" srcOrd="0" destOrd="0" parTransId="{C4027757-A4DA-443C-801C-B4A234FAD4B2}" sibTransId="{9D428368-C549-47E9-BBE8-B5632E5716F2}"/>
    <dgm:cxn modelId="{49E29B9E-8991-4761-AF87-204838F4DAB6}" srcId="{7CFDF1B5-2E45-40AB-A13D-74325794B80D}" destId="{FFCB8E9A-7C1D-4CD3-8BFF-DB3C84B4B4F9}" srcOrd="5" destOrd="0" parTransId="{9907D878-D164-444E-A1D1-84E484869116}" sibTransId="{7C3F03A2-A83D-43D4-A3A4-4FCC1FD24198}"/>
    <dgm:cxn modelId="{D6AE12A0-43F1-4AFD-94F1-6E52ED049F6E}" type="presOf" srcId="{7C3F03A2-A83D-43D4-A3A4-4FCC1FD24198}" destId="{DA9B1240-A9A3-4AF5-B512-25BA522D9CF8}" srcOrd="0" destOrd="0" presId="urn:microsoft.com/office/officeart/2005/8/layout/cycle6"/>
    <dgm:cxn modelId="{D03D0BA3-3C7F-4083-B552-2CE3CE085770}" type="presOf" srcId="{E26BE5A6-FA27-4254-B9B4-88EFE5804CDF}" destId="{83BA4CC8-4696-4546-A815-2F80BECCE325}" srcOrd="0" destOrd="0" presId="urn:microsoft.com/office/officeart/2005/8/layout/cycle6"/>
    <dgm:cxn modelId="{0CB7F0AF-A17C-4785-8861-705BD86BB30C}" type="presOf" srcId="{9D428368-C549-47E9-BBE8-B5632E5716F2}" destId="{D3189EF0-D3B1-498B-8DD0-4D43F717FDC5}" srcOrd="0" destOrd="0" presId="urn:microsoft.com/office/officeart/2005/8/layout/cycle6"/>
    <dgm:cxn modelId="{949938BC-A5F6-4836-89A1-70DC861C6BD1}" type="presOf" srcId="{DF8D85FA-7E51-46B6-B266-52C67F9FBCA7}" destId="{839EB8C7-CE17-4F38-B28C-45BCED9DEBA5}" srcOrd="0" destOrd="0" presId="urn:microsoft.com/office/officeart/2005/8/layout/cycle6"/>
    <dgm:cxn modelId="{760419C6-A243-46C1-A09D-BDE09732BB09}" type="presOf" srcId="{CE603A76-C8E1-413B-9D2A-2CDC069E5436}" destId="{97C6ABD0-AF56-4584-8271-1DE1FE357B94}" srcOrd="0" destOrd="0" presId="urn:microsoft.com/office/officeart/2005/8/layout/cycle6"/>
    <dgm:cxn modelId="{00A765CC-3D3B-49BC-A231-929845DDCD6E}" type="presOf" srcId="{50D77DCE-2185-4FF0-9870-C6BEA095E077}" destId="{2630CFA2-916C-4380-B89D-7BC088B8010D}" srcOrd="0" destOrd="0" presId="urn:microsoft.com/office/officeart/2005/8/layout/cycle6"/>
    <dgm:cxn modelId="{4F1F04D0-3770-46FD-9881-D17D280131A0}" srcId="{7CFDF1B5-2E45-40AB-A13D-74325794B80D}" destId="{DF8D85FA-7E51-46B6-B266-52C67F9FBCA7}" srcOrd="2" destOrd="0" parTransId="{C0A34A2B-3603-42A7-9FE1-E264582FDB78}" sibTransId="{8B8522ED-3F5D-48AC-877B-986015E56666}"/>
    <dgm:cxn modelId="{4B8C6AD8-5F2E-4265-BE42-408D18FD2C63}" srcId="{7CFDF1B5-2E45-40AB-A13D-74325794B80D}" destId="{50D77DCE-2185-4FF0-9870-C6BEA095E077}" srcOrd="3" destOrd="0" parTransId="{551DC50E-3780-4722-A11A-3D155E6A5763}" sibTransId="{6A5CCB76-98BB-466B-9299-658ECE6D54A5}"/>
    <dgm:cxn modelId="{D14CD1E6-B887-4E96-93E7-779086FD8C45}" type="presOf" srcId="{6A5CCB76-98BB-466B-9299-658ECE6D54A5}" destId="{BC5F22FD-6A1A-4D02-B43B-E1D1783ED9B2}" srcOrd="0" destOrd="0" presId="urn:microsoft.com/office/officeart/2005/8/layout/cycle6"/>
    <dgm:cxn modelId="{E380F2FC-9CAF-4701-B761-E872237A54C8}" type="presOf" srcId="{8B8522ED-3F5D-48AC-877B-986015E56666}" destId="{24E4E5AD-AF4A-4F4D-A1CA-DCF901A8165E}" srcOrd="0" destOrd="0" presId="urn:microsoft.com/office/officeart/2005/8/layout/cycle6"/>
    <dgm:cxn modelId="{3098C114-DCB5-4D9F-BCD9-3A576D9013C9}" type="presParOf" srcId="{2D5C7E33-10EB-4BB2-90A6-BE97ABD93547}" destId="{3CAB2208-E5C8-410B-89B7-896CD4FC5492}" srcOrd="0" destOrd="0" presId="urn:microsoft.com/office/officeart/2005/8/layout/cycle6"/>
    <dgm:cxn modelId="{020CFE57-D012-4566-984E-DD4BDF1E8086}" type="presParOf" srcId="{2D5C7E33-10EB-4BB2-90A6-BE97ABD93547}" destId="{CF52841C-23A5-4504-B57A-22CC6C35B55F}" srcOrd="1" destOrd="0" presId="urn:microsoft.com/office/officeart/2005/8/layout/cycle6"/>
    <dgm:cxn modelId="{52B05E6C-A502-43E4-B7AF-9537B577554D}" type="presParOf" srcId="{2D5C7E33-10EB-4BB2-90A6-BE97ABD93547}" destId="{D3189EF0-D3B1-498B-8DD0-4D43F717FDC5}" srcOrd="2" destOrd="0" presId="urn:microsoft.com/office/officeart/2005/8/layout/cycle6"/>
    <dgm:cxn modelId="{16FDA86B-7909-471F-A8EC-B5759A50340D}" type="presParOf" srcId="{2D5C7E33-10EB-4BB2-90A6-BE97ABD93547}" destId="{E38A6F24-EC43-482C-A0CD-07D05EAF86DB}" srcOrd="3" destOrd="0" presId="urn:microsoft.com/office/officeart/2005/8/layout/cycle6"/>
    <dgm:cxn modelId="{528A1407-D95F-47A6-BC24-6C53238E2D9B}" type="presParOf" srcId="{2D5C7E33-10EB-4BB2-90A6-BE97ABD93547}" destId="{134AD195-2574-474C-8D1C-D77E8FE1BA3E}" srcOrd="4" destOrd="0" presId="urn:microsoft.com/office/officeart/2005/8/layout/cycle6"/>
    <dgm:cxn modelId="{EE031598-0B16-49D1-931B-AE32016D992A}" type="presParOf" srcId="{2D5C7E33-10EB-4BB2-90A6-BE97ABD93547}" destId="{24583C9F-8931-435D-9044-091FE73BCBA8}" srcOrd="5" destOrd="0" presId="urn:microsoft.com/office/officeart/2005/8/layout/cycle6"/>
    <dgm:cxn modelId="{118A08D9-E29C-4147-BF1D-697D9BAD112D}" type="presParOf" srcId="{2D5C7E33-10EB-4BB2-90A6-BE97ABD93547}" destId="{839EB8C7-CE17-4F38-B28C-45BCED9DEBA5}" srcOrd="6" destOrd="0" presId="urn:microsoft.com/office/officeart/2005/8/layout/cycle6"/>
    <dgm:cxn modelId="{DF966851-E097-42ED-8271-488902FCF771}" type="presParOf" srcId="{2D5C7E33-10EB-4BB2-90A6-BE97ABD93547}" destId="{B7CAB373-B8FF-47DC-9B33-3BD1D8F23BBD}" srcOrd="7" destOrd="0" presId="urn:microsoft.com/office/officeart/2005/8/layout/cycle6"/>
    <dgm:cxn modelId="{6749E699-F346-4124-BAAD-E127D0D866ED}" type="presParOf" srcId="{2D5C7E33-10EB-4BB2-90A6-BE97ABD93547}" destId="{24E4E5AD-AF4A-4F4D-A1CA-DCF901A8165E}" srcOrd="8" destOrd="0" presId="urn:microsoft.com/office/officeart/2005/8/layout/cycle6"/>
    <dgm:cxn modelId="{ABA326CF-604A-43E5-BC5B-CDF5F36BDBB5}" type="presParOf" srcId="{2D5C7E33-10EB-4BB2-90A6-BE97ABD93547}" destId="{2630CFA2-916C-4380-B89D-7BC088B8010D}" srcOrd="9" destOrd="0" presId="urn:microsoft.com/office/officeart/2005/8/layout/cycle6"/>
    <dgm:cxn modelId="{767C3C73-B7E3-43BB-9C75-D90CF178C468}" type="presParOf" srcId="{2D5C7E33-10EB-4BB2-90A6-BE97ABD93547}" destId="{D09F57B7-E6A1-4CF5-B242-6157BDC29768}" srcOrd="10" destOrd="0" presId="urn:microsoft.com/office/officeart/2005/8/layout/cycle6"/>
    <dgm:cxn modelId="{E678CBAF-5620-464B-B244-070FC13E6072}" type="presParOf" srcId="{2D5C7E33-10EB-4BB2-90A6-BE97ABD93547}" destId="{BC5F22FD-6A1A-4D02-B43B-E1D1783ED9B2}" srcOrd="11" destOrd="0" presId="urn:microsoft.com/office/officeart/2005/8/layout/cycle6"/>
    <dgm:cxn modelId="{6F2B35C2-E5F9-4C5F-ACFD-BBA4038F78F9}" type="presParOf" srcId="{2D5C7E33-10EB-4BB2-90A6-BE97ABD93547}" destId="{97C6ABD0-AF56-4584-8271-1DE1FE357B94}" srcOrd="12" destOrd="0" presId="urn:microsoft.com/office/officeart/2005/8/layout/cycle6"/>
    <dgm:cxn modelId="{3455EFE7-2053-46B3-B247-4EFE5A59196E}" type="presParOf" srcId="{2D5C7E33-10EB-4BB2-90A6-BE97ABD93547}" destId="{5310B91C-D8F0-48AF-A5AC-3523519B1D33}" srcOrd="13" destOrd="0" presId="urn:microsoft.com/office/officeart/2005/8/layout/cycle6"/>
    <dgm:cxn modelId="{C78F28F1-442D-4CE4-83C0-DBB6160037D1}" type="presParOf" srcId="{2D5C7E33-10EB-4BB2-90A6-BE97ABD93547}" destId="{83BA4CC8-4696-4546-A815-2F80BECCE325}" srcOrd="14" destOrd="0" presId="urn:microsoft.com/office/officeart/2005/8/layout/cycle6"/>
    <dgm:cxn modelId="{84FA3286-22C0-470C-BE95-C7307462ED79}" type="presParOf" srcId="{2D5C7E33-10EB-4BB2-90A6-BE97ABD93547}" destId="{56A8E614-6F6F-45EE-BF25-5F76DDA253A9}" srcOrd="15" destOrd="0" presId="urn:microsoft.com/office/officeart/2005/8/layout/cycle6"/>
    <dgm:cxn modelId="{8F6AB29F-C80B-4882-9BF9-AF55DA8F3CE6}" type="presParOf" srcId="{2D5C7E33-10EB-4BB2-90A6-BE97ABD93547}" destId="{699B9E01-B9CE-4F82-B2E6-A723A11AA5AC}" srcOrd="16" destOrd="0" presId="urn:microsoft.com/office/officeart/2005/8/layout/cycle6"/>
    <dgm:cxn modelId="{EFA14783-4727-4077-A6DE-8D9D004FBF59}" type="presParOf" srcId="{2D5C7E33-10EB-4BB2-90A6-BE97ABD93547}" destId="{DA9B1240-A9A3-4AF5-B512-25BA522D9CF8}"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119B5F-83C0-4B63-A5A6-C5930992C421}" type="doc">
      <dgm:prSet loTypeId="urn:microsoft.com/office/officeart/2005/8/layout/default" loCatId="list" qsTypeId="urn:microsoft.com/office/officeart/2005/8/quickstyle/3d2" qsCatId="3D" csTypeId="urn:microsoft.com/office/officeart/2005/8/colors/accent1_4" csCatId="accent1" phldr="1"/>
      <dgm:spPr/>
      <dgm:t>
        <a:bodyPr/>
        <a:lstStyle/>
        <a:p>
          <a:endParaRPr lang="en-GB"/>
        </a:p>
      </dgm:t>
    </dgm:pt>
    <dgm:pt modelId="{BDDF203D-F75E-4BB4-98DA-694372E5FC71}">
      <dgm:prSet/>
      <dgm:spPr/>
      <dgm:t>
        <a:bodyPr/>
        <a:lstStyle/>
        <a:p>
          <a:r>
            <a:rPr lang="en-US" dirty="0">
              <a:solidFill>
                <a:schemeClr val="accent5">
                  <a:lumMod val="50000"/>
                </a:schemeClr>
              </a:solidFill>
              <a:latin typeface="Roboto Slab" pitchFamily="2" charset="0"/>
              <a:ea typeface="Roboto Slab" pitchFamily="2" charset="0"/>
            </a:rPr>
            <a:t>You are capable of dealing with this</a:t>
          </a:r>
        </a:p>
      </dgm:t>
    </dgm:pt>
    <dgm:pt modelId="{7425A8DF-5A86-4457-A91F-6D5D53AC6C28}" type="parTrans" cxnId="{63205C82-EB20-40DA-887B-1BF8B0CA2468}">
      <dgm:prSet/>
      <dgm:spPr/>
      <dgm:t>
        <a:bodyPr/>
        <a:lstStyle/>
        <a:p>
          <a:endParaRPr lang="en-GB"/>
        </a:p>
      </dgm:t>
    </dgm:pt>
    <dgm:pt modelId="{4228A0B8-C721-4DC4-B9A8-0E6D182459BB}" type="sibTrans" cxnId="{63205C82-EB20-40DA-887B-1BF8B0CA2468}">
      <dgm:prSet/>
      <dgm:spPr/>
      <dgm:t>
        <a:bodyPr/>
        <a:lstStyle/>
        <a:p>
          <a:endParaRPr lang="en-GB"/>
        </a:p>
      </dgm:t>
    </dgm:pt>
    <dgm:pt modelId="{3B3D951F-4BD5-4182-8904-AAF20CA98099}">
      <dgm:prSet/>
      <dgm:spPr/>
      <dgm:t>
        <a:bodyPr/>
        <a:lstStyle/>
        <a:p>
          <a:r>
            <a:rPr lang="en-US" dirty="0">
              <a:solidFill>
                <a:schemeClr val="accent5">
                  <a:lumMod val="50000"/>
                </a:schemeClr>
              </a:solidFill>
              <a:latin typeface="Roboto Slab" pitchFamily="2" charset="0"/>
              <a:ea typeface="Roboto Slab" pitchFamily="2" charset="0"/>
            </a:rPr>
            <a:t>You can do this despite your anxiety</a:t>
          </a:r>
        </a:p>
      </dgm:t>
    </dgm:pt>
    <dgm:pt modelId="{CFE05BF9-B2DF-4E2A-ACF3-99B736871E08}" type="parTrans" cxnId="{F1C0A1A8-F11E-49C1-BE0F-A24F488E73C5}">
      <dgm:prSet/>
      <dgm:spPr/>
      <dgm:t>
        <a:bodyPr/>
        <a:lstStyle/>
        <a:p>
          <a:endParaRPr lang="en-GB"/>
        </a:p>
      </dgm:t>
    </dgm:pt>
    <dgm:pt modelId="{140F0CF6-E79C-4DE3-96D0-60B1DD330C7C}" type="sibTrans" cxnId="{F1C0A1A8-F11E-49C1-BE0F-A24F488E73C5}">
      <dgm:prSet/>
      <dgm:spPr/>
      <dgm:t>
        <a:bodyPr/>
        <a:lstStyle/>
        <a:p>
          <a:endParaRPr lang="en-GB"/>
        </a:p>
      </dgm:t>
    </dgm:pt>
    <dgm:pt modelId="{84A6550E-01D7-4351-8385-B58E05108DCE}">
      <dgm:prSet/>
      <dgm:spPr/>
      <dgm:t>
        <a:bodyPr/>
        <a:lstStyle/>
        <a:p>
          <a:r>
            <a:rPr lang="en-US">
              <a:solidFill>
                <a:schemeClr val="bg1"/>
              </a:solidFill>
              <a:latin typeface="Roboto Slab" pitchFamily="2" charset="0"/>
              <a:ea typeface="Roboto Slab" pitchFamily="2" charset="0"/>
            </a:rPr>
            <a:t>You can cope with this feeling</a:t>
          </a:r>
          <a:endParaRPr lang="en-US" dirty="0">
            <a:solidFill>
              <a:schemeClr val="bg1"/>
            </a:solidFill>
            <a:latin typeface="Roboto Slab" pitchFamily="2" charset="0"/>
            <a:ea typeface="Roboto Slab" pitchFamily="2" charset="0"/>
          </a:endParaRPr>
        </a:p>
      </dgm:t>
    </dgm:pt>
    <dgm:pt modelId="{DFE84B8E-DE87-4E7E-B526-A76A5CE69918}" type="parTrans" cxnId="{8FDCB7A2-7238-46A8-90E4-EDCDF5B4CEE6}">
      <dgm:prSet/>
      <dgm:spPr/>
      <dgm:t>
        <a:bodyPr/>
        <a:lstStyle/>
        <a:p>
          <a:endParaRPr lang="en-GB"/>
        </a:p>
      </dgm:t>
    </dgm:pt>
    <dgm:pt modelId="{13AFB337-1CF8-4461-8F12-A7952F8C39C7}" type="sibTrans" cxnId="{8FDCB7A2-7238-46A8-90E4-EDCDF5B4CEE6}">
      <dgm:prSet/>
      <dgm:spPr/>
      <dgm:t>
        <a:bodyPr/>
        <a:lstStyle/>
        <a:p>
          <a:endParaRPr lang="en-GB"/>
        </a:p>
      </dgm:t>
    </dgm:pt>
    <dgm:pt modelId="{D821DE7F-F80A-44EF-A582-3FE695A59651}">
      <dgm:prSet/>
      <dgm:spPr/>
      <dgm:t>
        <a:bodyPr/>
        <a:lstStyle/>
        <a:p>
          <a:r>
            <a:rPr lang="en-US" dirty="0">
              <a:solidFill>
                <a:schemeClr val="bg1"/>
              </a:solidFill>
              <a:latin typeface="Roboto Slab" pitchFamily="2" charset="0"/>
              <a:ea typeface="Roboto Slab" pitchFamily="2" charset="0"/>
            </a:rPr>
            <a:t>You can do this even though your head is telling you, you can’t</a:t>
          </a:r>
        </a:p>
      </dgm:t>
    </dgm:pt>
    <dgm:pt modelId="{095496D7-52CD-485F-A88E-66A74E48357B}" type="parTrans" cxnId="{157DE224-5C8D-44E8-BE10-558FF9348AC9}">
      <dgm:prSet/>
      <dgm:spPr/>
      <dgm:t>
        <a:bodyPr/>
        <a:lstStyle/>
        <a:p>
          <a:endParaRPr lang="en-GB"/>
        </a:p>
      </dgm:t>
    </dgm:pt>
    <dgm:pt modelId="{B64C5558-E3C6-41A9-9BD7-8AA14ED23106}" type="sibTrans" cxnId="{157DE224-5C8D-44E8-BE10-558FF9348AC9}">
      <dgm:prSet/>
      <dgm:spPr/>
      <dgm:t>
        <a:bodyPr/>
        <a:lstStyle/>
        <a:p>
          <a:endParaRPr lang="en-GB"/>
        </a:p>
      </dgm:t>
    </dgm:pt>
    <dgm:pt modelId="{91529F93-412A-479C-948F-563DF13EB08C}">
      <dgm:prSet/>
      <dgm:spPr/>
      <dgm:t>
        <a:bodyPr/>
        <a:lstStyle/>
        <a:p>
          <a:r>
            <a:rPr lang="en-US" dirty="0">
              <a:solidFill>
                <a:schemeClr val="bg1"/>
              </a:solidFill>
              <a:latin typeface="Roboto Slab" pitchFamily="2" charset="0"/>
              <a:ea typeface="Roboto Slab" pitchFamily="2" charset="0"/>
            </a:rPr>
            <a:t>Anxiety is not comfortable, but it cannot hurt you</a:t>
          </a:r>
        </a:p>
      </dgm:t>
    </dgm:pt>
    <dgm:pt modelId="{116EE5F5-3CA8-4F3B-8E2B-C3DA4DB1D3E3}" type="parTrans" cxnId="{35BD17D9-5BDF-45EF-AE2E-AEE34B8316C0}">
      <dgm:prSet/>
      <dgm:spPr/>
      <dgm:t>
        <a:bodyPr/>
        <a:lstStyle/>
        <a:p>
          <a:endParaRPr lang="en-GB"/>
        </a:p>
      </dgm:t>
    </dgm:pt>
    <dgm:pt modelId="{D39BC4F5-C822-4882-937D-8EF5AA5963EF}" type="sibTrans" cxnId="{35BD17D9-5BDF-45EF-AE2E-AEE34B8316C0}">
      <dgm:prSet/>
      <dgm:spPr/>
      <dgm:t>
        <a:bodyPr/>
        <a:lstStyle/>
        <a:p>
          <a:endParaRPr lang="en-GB"/>
        </a:p>
      </dgm:t>
    </dgm:pt>
    <dgm:pt modelId="{2A7567FB-05F5-4581-842C-AE8EC1BCA72B}">
      <dgm:prSet/>
      <dgm:spPr/>
      <dgm:t>
        <a:bodyPr/>
        <a:lstStyle/>
        <a:p>
          <a:r>
            <a:rPr lang="en-US" dirty="0">
              <a:solidFill>
                <a:schemeClr val="bg1"/>
              </a:solidFill>
              <a:latin typeface="Roboto Slab" pitchFamily="2" charset="0"/>
              <a:ea typeface="Roboto Slab" pitchFamily="2" charset="0"/>
            </a:rPr>
            <a:t>You will be so proud of yourself after you do this</a:t>
          </a:r>
        </a:p>
      </dgm:t>
    </dgm:pt>
    <dgm:pt modelId="{957D409B-BAD4-401D-9D2E-2FBD7DF9A481}" type="parTrans" cxnId="{7B3CE523-AE40-48D6-91DB-84F55791C5F4}">
      <dgm:prSet/>
      <dgm:spPr/>
      <dgm:t>
        <a:bodyPr/>
        <a:lstStyle/>
        <a:p>
          <a:endParaRPr lang="en-GB"/>
        </a:p>
      </dgm:t>
    </dgm:pt>
    <dgm:pt modelId="{828D7B82-1C1E-4AC6-B472-BC0BD8DEA410}" type="sibTrans" cxnId="{7B3CE523-AE40-48D6-91DB-84F55791C5F4}">
      <dgm:prSet/>
      <dgm:spPr/>
      <dgm:t>
        <a:bodyPr/>
        <a:lstStyle/>
        <a:p>
          <a:endParaRPr lang="en-GB"/>
        </a:p>
      </dgm:t>
    </dgm:pt>
    <dgm:pt modelId="{B1138A9D-42D6-4E5D-B008-FA5AFC9EA215}" type="pres">
      <dgm:prSet presAssocID="{21119B5F-83C0-4B63-A5A6-C5930992C421}" presName="diagram" presStyleCnt="0">
        <dgm:presLayoutVars>
          <dgm:dir/>
          <dgm:resizeHandles val="exact"/>
        </dgm:presLayoutVars>
      </dgm:prSet>
      <dgm:spPr/>
    </dgm:pt>
    <dgm:pt modelId="{18EEECA1-FA30-4EEA-A31E-3341EA91B1E2}" type="pres">
      <dgm:prSet presAssocID="{2A7567FB-05F5-4581-842C-AE8EC1BCA72B}" presName="node" presStyleLbl="node1" presStyleIdx="0" presStyleCnt="6">
        <dgm:presLayoutVars>
          <dgm:bulletEnabled val="1"/>
        </dgm:presLayoutVars>
      </dgm:prSet>
      <dgm:spPr/>
    </dgm:pt>
    <dgm:pt modelId="{A7CF1AD7-FDE7-4507-8C04-0638E4F792F7}" type="pres">
      <dgm:prSet presAssocID="{828D7B82-1C1E-4AC6-B472-BC0BD8DEA410}" presName="sibTrans" presStyleCnt="0"/>
      <dgm:spPr/>
    </dgm:pt>
    <dgm:pt modelId="{B1A2686C-5B86-403F-BA47-DB0BA656E6A4}" type="pres">
      <dgm:prSet presAssocID="{91529F93-412A-479C-948F-563DF13EB08C}" presName="node" presStyleLbl="node1" presStyleIdx="1" presStyleCnt="6">
        <dgm:presLayoutVars>
          <dgm:bulletEnabled val="1"/>
        </dgm:presLayoutVars>
      </dgm:prSet>
      <dgm:spPr/>
    </dgm:pt>
    <dgm:pt modelId="{2C2FBE47-D50E-40AC-824D-8EC3A710E31D}" type="pres">
      <dgm:prSet presAssocID="{D39BC4F5-C822-4882-937D-8EF5AA5963EF}" presName="sibTrans" presStyleCnt="0"/>
      <dgm:spPr/>
    </dgm:pt>
    <dgm:pt modelId="{9CEA130F-8050-431C-A201-FD5F8E37C8D5}" type="pres">
      <dgm:prSet presAssocID="{D821DE7F-F80A-44EF-A582-3FE695A59651}" presName="node" presStyleLbl="node1" presStyleIdx="2" presStyleCnt="6">
        <dgm:presLayoutVars>
          <dgm:bulletEnabled val="1"/>
        </dgm:presLayoutVars>
      </dgm:prSet>
      <dgm:spPr/>
    </dgm:pt>
    <dgm:pt modelId="{8FA9B39A-F391-4EA0-8AE6-9A6848ABD7ED}" type="pres">
      <dgm:prSet presAssocID="{B64C5558-E3C6-41A9-9BD7-8AA14ED23106}" presName="sibTrans" presStyleCnt="0"/>
      <dgm:spPr/>
    </dgm:pt>
    <dgm:pt modelId="{D177FC8D-0A14-408D-9FE5-12C2C0CDA873}" type="pres">
      <dgm:prSet presAssocID="{3B3D951F-4BD5-4182-8904-AAF20CA98099}" presName="node" presStyleLbl="node1" presStyleIdx="3" presStyleCnt="6">
        <dgm:presLayoutVars>
          <dgm:bulletEnabled val="1"/>
        </dgm:presLayoutVars>
      </dgm:prSet>
      <dgm:spPr/>
    </dgm:pt>
    <dgm:pt modelId="{BE675A39-B6A1-4E3E-A50C-B692938C01FF}" type="pres">
      <dgm:prSet presAssocID="{140F0CF6-E79C-4DE3-96D0-60B1DD330C7C}" presName="sibTrans" presStyleCnt="0"/>
      <dgm:spPr/>
    </dgm:pt>
    <dgm:pt modelId="{CD69BD5A-355C-455A-9B5D-5DE610F15756}" type="pres">
      <dgm:prSet presAssocID="{BDDF203D-F75E-4BB4-98DA-694372E5FC71}" presName="node" presStyleLbl="node1" presStyleIdx="4" presStyleCnt="6">
        <dgm:presLayoutVars>
          <dgm:bulletEnabled val="1"/>
        </dgm:presLayoutVars>
      </dgm:prSet>
      <dgm:spPr/>
    </dgm:pt>
    <dgm:pt modelId="{144B4D3F-8FCC-42AE-A00F-6067F38540DF}" type="pres">
      <dgm:prSet presAssocID="{4228A0B8-C721-4DC4-B9A8-0E6D182459BB}" presName="sibTrans" presStyleCnt="0"/>
      <dgm:spPr/>
    </dgm:pt>
    <dgm:pt modelId="{52F7D4F7-E18A-48F9-BA22-C21156879076}" type="pres">
      <dgm:prSet presAssocID="{84A6550E-01D7-4351-8385-B58E05108DCE}" presName="node" presStyleLbl="node1" presStyleIdx="5" presStyleCnt="6">
        <dgm:presLayoutVars>
          <dgm:bulletEnabled val="1"/>
        </dgm:presLayoutVars>
      </dgm:prSet>
      <dgm:spPr/>
    </dgm:pt>
  </dgm:ptLst>
  <dgm:cxnLst>
    <dgm:cxn modelId="{7B3CE523-AE40-48D6-91DB-84F55791C5F4}" srcId="{21119B5F-83C0-4B63-A5A6-C5930992C421}" destId="{2A7567FB-05F5-4581-842C-AE8EC1BCA72B}" srcOrd="0" destOrd="0" parTransId="{957D409B-BAD4-401D-9D2E-2FBD7DF9A481}" sibTransId="{828D7B82-1C1E-4AC6-B472-BC0BD8DEA410}"/>
    <dgm:cxn modelId="{157DE224-5C8D-44E8-BE10-558FF9348AC9}" srcId="{21119B5F-83C0-4B63-A5A6-C5930992C421}" destId="{D821DE7F-F80A-44EF-A582-3FE695A59651}" srcOrd="2" destOrd="0" parTransId="{095496D7-52CD-485F-A88E-66A74E48357B}" sibTransId="{B64C5558-E3C6-41A9-9BD7-8AA14ED23106}"/>
    <dgm:cxn modelId="{E1D58563-AB2C-4222-9972-726C1E9A5AFB}" type="presOf" srcId="{21119B5F-83C0-4B63-A5A6-C5930992C421}" destId="{B1138A9D-42D6-4E5D-B008-FA5AFC9EA215}" srcOrd="0" destOrd="0" presId="urn:microsoft.com/office/officeart/2005/8/layout/default"/>
    <dgm:cxn modelId="{AAF12175-7993-4409-A5BF-173E1639C54B}" type="presOf" srcId="{3B3D951F-4BD5-4182-8904-AAF20CA98099}" destId="{D177FC8D-0A14-408D-9FE5-12C2C0CDA873}" srcOrd="0" destOrd="0" presId="urn:microsoft.com/office/officeart/2005/8/layout/default"/>
    <dgm:cxn modelId="{63205C82-EB20-40DA-887B-1BF8B0CA2468}" srcId="{21119B5F-83C0-4B63-A5A6-C5930992C421}" destId="{BDDF203D-F75E-4BB4-98DA-694372E5FC71}" srcOrd="4" destOrd="0" parTransId="{7425A8DF-5A86-4457-A91F-6D5D53AC6C28}" sibTransId="{4228A0B8-C721-4DC4-B9A8-0E6D182459BB}"/>
    <dgm:cxn modelId="{8FDCB7A2-7238-46A8-90E4-EDCDF5B4CEE6}" srcId="{21119B5F-83C0-4B63-A5A6-C5930992C421}" destId="{84A6550E-01D7-4351-8385-B58E05108DCE}" srcOrd="5" destOrd="0" parTransId="{DFE84B8E-DE87-4E7E-B526-A76A5CE69918}" sibTransId="{13AFB337-1CF8-4461-8F12-A7952F8C39C7}"/>
    <dgm:cxn modelId="{F1C0A1A8-F11E-49C1-BE0F-A24F488E73C5}" srcId="{21119B5F-83C0-4B63-A5A6-C5930992C421}" destId="{3B3D951F-4BD5-4182-8904-AAF20CA98099}" srcOrd="3" destOrd="0" parTransId="{CFE05BF9-B2DF-4E2A-ACF3-99B736871E08}" sibTransId="{140F0CF6-E79C-4DE3-96D0-60B1DD330C7C}"/>
    <dgm:cxn modelId="{A55FEDA8-0FD7-4676-9F48-D780FCBB5637}" type="presOf" srcId="{91529F93-412A-479C-948F-563DF13EB08C}" destId="{B1A2686C-5B86-403F-BA47-DB0BA656E6A4}" srcOrd="0" destOrd="0" presId="urn:microsoft.com/office/officeart/2005/8/layout/default"/>
    <dgm:cxn modelId="{7731BAAD-E3BD-49DB-87C7-3FA5008DD885}" type="presOf" srcId="{D821DE7F-F80A-44EF-A582-3FE695A59651}" destId="{9CEA130F-8050-431C-A201-FD5F8E37C8D5}" srcOrd="0" destOrd="0" presId="urn:microsoft.com/office/officeart/2005/8/layout/default"/>
    <dgm:cxn modelId="{DDF421D2-8242-450A-BEAA-2368FCB26C62}" type="presOf" srcId="{84A6550E-01D7-4351-8385-B58E05108DCE}" destId="{52F7D4F7-E18A-48F9-BA22-C21156879076}" srcOrd="0" destOrd="0" presId="urn:microsoft.com/office/officeart/2005/8/layout/default"/>
    <dgm:cxn modelId="{9DCF40D4-19FB-4C54-BEB9-695C22F237AF}" type="presOf" srcId="{BDDF203D-F75E-4BB4-98DA-694372E5FC71}" destId="{CD69BD5A-355C-455A-9B5D-5DE610F15756}" srcOrd="0" destOrd="0" presId="urn:microsoft.com/office/officeart/2005/8/layout/default"/>
    <dgm:cxn modelId="{35BD17D9-5BDF-45EF-AE2E-AEE34B8316C0}" srcId="{21119B5F-83C0-4B63-A5A6-C5930992C421}" destId="{91529F93-412A-479C-948F-563DF13EB08C}" srcOrd="1" destOrd="0" parTransId="{116EE5F5-3CA8-4F3B-8E2B-C3DA4DB1D3E3}" sibTransId="{D39BC4F5-C822-4882-937D-8EF5AA5963EF}"/>
    <dgm:cxn modelId="{3490F5F5-A556-4DA8-9BD0-B864B877C77B}" type="presOf" srcId="{2A7567FB-05F5-4581-842C-AE8EC1BCA72B}" destId="{18EEECA1-FA30-4EEA-A31E-3341EA91B1E2}" srcOrd="0" destOrd="0" presId="urn:microsoft.com/office/officeart/2005/8/layout/default"/>
    <dgm:cxn modelId="{F9426511-AD26-495B-9D97-6AB83FC36685}" type="presParOf" srcId="{B1138A9D-42D6-4E5D-B008-FA5AFC9EA215}" destId="{18EEECA1-FA30-4EEA-A31E-3341EA91B1E2}" srcOrd="0" destOrd="0" presId="urn:microsoft.com/office/officeart/2005/8/layout/default"/>
    <dgm:cxn modelId="{1AF26887-EB18-45B4-B3C7-5941A2D22937}" type="presParOf" srcId="{B1138A9D-42D6-4E5D-B008-FA5AFC9EA215}" destId="{A7CF1AD7-FDE7-4507-8C04-0638E4F792F7}" srcOrd="1" destOrd="0" presId="urn:microsoft.com/office/officeart/2005/8/layout/default"/>
    <dgm:cxn modelId="{50EC7219-2186-4D6D-87DC-F17909F652F4}" type="presParOf" srcId="{B1138A9D-42D6-4E5D-B008-FA5AFC9EA215}" destId="{B1A2686C-5B86-403F-BA47-DB0BA656E6A4}" srcOrd="2" destOrd="0" presId="urn:microsoft.com/office/officeart/2005/8/layout/default"/>
    <dgm:cxn modelId="{0CF9A87E-4756-443F-A011-EC75DC34D179}" type="presParOf" srcId="{B1138A9D-42D6-4E5D-B008-FA5AFC9EA215}" destId="{2C2FBE47-D50E-40AC-824D-8EC3A710E31D}" srcOrd="3" destOrd="0" presId="urn:microsoft.com/office/officeart/2005/8/layout/default"/>
    <dgm:cxn modelId="{F3EB2DF2-8433-44DA-87B2-A241757F77F1}" type="presParOf" srcId="{B1138A9D-42D6-4E5D-B008-FA5AFC9EA215}" destId="{9CEA130F-8050-431C-A201-FD5F8E37C8D5}" srcOrd="4" destOrd="0" presId="urn:microsoft.com/office/officeart/2005/8/layout/default"/>
    <dgm:cxn modelId="{F2EA899F-385B-4CFD-AF9C-F86EFFAEF62B}" type="presParOf" srcId="{B1138A9D-42D6-4E5D-B008-FA5AFC9EA215}" destId="{8FA9B39A-F391-4EA0-8AE6-9A6848ABD7ED}" srcOrd="5" destOrd="0" presId="urn:microsoft.com/office/officeart/2005/8/layout/default"/>
    <dgm:cxn modelId="{75DA52AB-5222-4B03-AFBF-3350D5E9308F}" type="presParOf" srcId="{B1138A9D-42D6-4E5D-B008-FA5AFC9EA215}" destId="{D177FC8D-0A14-408D-9FE5-12C2C0CDA873}" srcOrd="6" destOrd="0" presId="urn:microsoft.com/office/officeart/2005/8/layout/default"/>
    <dgm:cxn modelId="{4C43CDB7-B6F3-45B6-9CC2-9E6A4BE975F8}" type="presParOf" srcId="{B1138A9D-42D6-4E5D-B008-FA5AFC9EA215}" destId="{BE675A39-B6A1-4E3E-A50C-B692938C01FF}" srcOrd="7" destOrd="0" presId="urn:microsoft.com/office/officeart/2005/8/layout/default"/>
    <dgm:cxn modelId="{C851CC7B-9513-4171-958C-134BD418CB42}" type="presParOf" srcId="{B1138A9D-42D6-4E5D-B008-FA5AFC9EA215}" destId="{CD69BD5A-355C-455A-9B5D-5DE610F15756}" srcOrd="8" destOrd="0" presId="urn:microsoft.com/office/officeart/2005/8/layout/default"/>
    <dgm:cxn modelId="{5615A589-319D-4A14-B3F6-09B46AF29E7C}" type="presParOf" srcId="{B1138A9D-42D6-4E5D-B008-FA5AFC9EA215}" destId="{144B4D3F-8FCC-42AE-A00F-6067F38540DF}" srcOrd="9" destOrd="0" presId="urn:microsoft.com/office/officeart/2005/8/layout/default"/>
    <dgm:cxn modelId="{5CEA7CD8-973B-4FB5-81C1-F26E751CCB1D}" type="presParOf" srcId="{B1138A9D-42D6-4E5D-B008-FA5AFC9EA215}" destId="{52F7D4F7-E18A-48F9-BA22-C2115687907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17CFFC-113A-477D-9ED0-919A4FEDDED0}"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5894CE61-14CE-4FD6-A269-B0971FD8EA58}">
      <dgm:prSet/>
      <dgm:spPr>
        <a:solidFill>
          <a:schemeClr val="accent1">
            <a:lumMod val="60000"/>
            <a:lumOff val="40000"/>
          </a:schemeClr>
        </a:solidFill>
      </dgm:spPr>
      <dgm:t>
        <a:bodyPr/>
        <a:lstStyle/>
        <a:p>
          <a:pPr>
            <a:lnSpc>
              <a:spcPct val="100000"/>
            </a:lnSpc>
          </a:pPr>
          <a:r>
            <a:rPr lang="en-GB" dirty="0"/>
            <a:t>Consider what emotions might be triggered for you/your child in this situation</a:t>
          </a:r>
          <a:endParaRPr lang="en-US" dirty="0"/>
        </a:p>
      </dgm:t>
    </dgm:pt>
    <dgm:pt modelId="{B002F50A-8948-474F-AF56-A2362FDC2633}" type="parTrans" cxnId="{9B31005F-4DAE-4AD3-9C5E-86D6657C7EA4}">
      <dgm:prSet/>
      <dgm:spPr/>
      <dgm:t>
        <a:bodyPr/>
        <a:lstStyle/>
        <a:p>
          <a:endParaRPr lang="en-US"/>
        </a:p>
      </dgm:t>
    </dgm:pt>
    <dgm:pt modelId="{34251D55-F8F2-4216-94F6-3604D0C380BE}" type="sibTrans" cxnId="{9B31005F-4DAE-4AD3-9C5E-86D6657C7EA4}">
      <dgm:prSet/>
      <dgm:spPr/>
      <dgm:t>
        <a:bodyPr/>
        <a:lstStyle/>
        <a:p>
          <a:endParaRPr lang="en-US"/>
        </a:p>
      </dgm:t>
    </dgm:pt>
    <dgm:pt modelId="{8D0553AF-4744-4915-83DC-A4D815079401}">
      <dgm:prSet/>
      <dgm:spPr/>
      <dgm:t>
        <a:bodyPr/>
        <a:lstStyle/>
        <a:p>
          <a:pPr>
            <a:lnSpc>
              <a:spcPct val="100000"/>
            </a:lnSpc>
          </a:pPr>
          <a:r>
            <a:rPr lang="en-GB" dirty="0"/>
            <a:t>Consider what your usual response is and how effective it is</a:t>
          </a:r>
          <a:endParaRPr lang="en-US" dirty="0"/>
        </a:p>
      </dgm:t>
    </dgm:pt>
    <dgm:pt modelId="{FD045295-48EA-4744-A688-5AB21C29944C}" type="parTrans" cxnId="{38F88CEA-5A52-4764-B232-9B35FF4004E1}">
      <dgm:prSet/>
      <dgm:spPr/>
      <dgm:t>
        <a:bodyPr/>
        <a:lstStyle/>
        <a:p>
          <a:endParaRPr lang="en-US"/>
        </a:p>
      </dgm:t>
    </dgm:pt>
    <dgm:pt modelId="{513A3801-683B-413D-9E73-7F09AEC187B9}" type="sibTrans" cxnId="{38F88CEA-5A52-4764-B232-9B35FF4004E1}">
      <dgm:prSet/>
      <dgm:spPr/>
      <dgm:t>
        <a:bodyPr/>
        <a:lstStyle/>
        <a:p>
          <a:endParaRPr lang="en-US"/>
        </a:p>
      </dgm:t>
    </dgm:pt>
    <dgm:pt modelId="{19A1B2C0-4010-4D44-AF15-FF31311656FD}">
      <dgm:prSet/>
      <dgm:spPr/>
      <dgm:t>
        <a:bodyPr/>
        <a:lstStyle/>
        <a:p>
          <a:pPr>
            <a:lnSpc>
              <a:spcPct val="100000"/>
            </a:lnSpc>
          </a:pPr>
          <a:r>
            <a:rPr lang="en-GB" dirty="0"/>
            <a:t>Thinking about what we have discussed already, as a group try to practise a range of ‘coping’ or ‘calming’ strategies you could employ which might be more effective. What might you say/do?</a:t>
          </a:r>
          <a:endParaRPr lang="en-US" dirty="0"/>
        </a:p>
      </dgm:t>
    </dgm:pt>
    <dgm:pt modelId="{61D30D8A-A28C-47EA-9B97-05EFA1F09A5F}" type="parTrans" cxnId="{4B886F16-C5DB-4822-B99C-A6C0843BC64D}">
      <dgm:prSet/>
      <dgm:spPr/>
      <dgm:t>
        <a:bodyPr/>
        <a:lstStyle/>
        <a:p>
          <a:endParaRPr lang="en-US"/>
        </a:p>
      </dgm:t>
    </dgm:pt>
    <dgm:pt modelId="{866C7DFB-3648-4CF0-B6A6-2CCEE0C2DBFE}" type="sibTrans" cxnId="{4B886F16-C5DB-4822-B99C-A6C0843BC64D}">
      <dgm:prSet/>
      <dgm:spPr/>
      <dgm:t>
        <a:bodyPr/>
        <a:lstStyle/>
        <a:p>
          <a:endParaRPr lang="en-US"/>
        </a:p>
      </dgm:t>
    </dgm:pt>
    <dgm:pt modelId="{23066E2A-FA18-441C-B7BF-40A3BBD49D07}">
      <dgm:prSet/>
      <dgm:spPr/>
      <dgm:t>
        <a:bodyPr/>
        <a:lstStyle/>
        <a:p>
          <a:pPr>
            <a:lnSpc>
              <a:spcPct val="100000"/>
            </a:lnSpc>
          </a:pPr>
          <a:r>
            <a:rPr lang="en-GB" dirty="0"/>
            <a:t>If  in your trial conversations, you hit a barrier to finding a solution- note them down for wider discussion.</a:t>
          </a:r>
          <a:endParaRPr lang="en-US" dirty="0"/>
        </a:p>
      </dgm:t>
    </dgm:pt>
    <dgm:pt modelId="{355266D9-F0D1-4EB8-8344-CC087630CE44}" type="parTrans" cxnId="{D94FBF80-34AF-43FB-B99D-305ED547BA40}">
      <dgm:prSet/>
      <dgm:spPr/>
      <dgm:t>
        <a:bodyPr/>
        <a:lstStyle/>
        <a:p>
          <a:endParaRPr lang="en-US"/>
        </a:p>
      </dgm:t>
    </dgm:pt>
    <dgm:pt modelId="{39070F88-0F09-46F3-BA70-330F4DD34F0C}" type="sibTrans" cxnId="{D94FBF80-34AF-43FB-B99D-305ED547BA40}">
      <dgm:prSet/>
      <dgm:spPr/>
      <dgm:t>
        <a:bodyPr/>
        <a:lstStyle/>
        <a:p>
          <a:endParaRPr lang="en-US"/>
        </a:p>
      </dgm:t>
    </dgm:pt>
    <dgm:pt modelId="{AA98DC72-A3C7-40A1-AB02-F2F7DDA629FD}" type="pres">
      <dgm:prSet presAssocID="{0E17CFFC-113A-477D-9ED0-919A4FEDDED0}" presName="root" presStyleCnt="0">
        <dgm:presLayoutVars>
          <dgm:dir/>
          <dgm:resizeHandles val="exact"/>
        </dgm:presLayoutVars>
      </dgm:prSet>
      <dgm:spPr/>
    </dgm:pt>
    <dgm:pt modelId="{836F8C5D-932D-43AF-AB05-623777F493C2}" type="pres">
      <dgm:prSet presAssocID="{5894CE61-14CE-4FD6-A269-B0971FD8EA58}" presName="compNode" presStyleCnt="0"/>
      <dgm:spPr/>
    </dgm:pt>
    <dgm:pt modelId="{AB55992B-E58F-4E31-826D-E94CB1F78599}" type="pres">
      <dgm:prSet presAssocID="{5894CE61-14CE-4FD6-A269-B0971FD8EA58}" presName="bgRect" presStyleLbl="bgShp" presStyleIdx="0" presStyleCnt="4"/>
      <dgm:spPr>
        <a:solidFill>
          <a:schemeClr val="accent1">
            <a:lumMod val="60000"/>
            <a:lumOff val="40000"/>
          </a:schemeClr>
        </a:solidFill>
      </dgm:spPr>
    </dgm:pt>
    <dgm:pt modelId="{F3DA768D-9206-4CC9-A33F-D01C91E6EAA7}" type="pres">
      <dgm:prSet presAssocID="{5894CE61-14CE-4FD6-A269-B0971FD8EA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rvous Face with Solid Fill"/>
        </a:ext>
      </dgm:extLst>
    </dgm:pt>
    <dgm:pt modelId="{BE362BD9-D8F3-4292-9E36-214F84949379}" type="pres">
      <dgm:prSet presAssocID="{5894CE61-14CE-4FD6-A269-B0971FD8EA58}" presName="spaceRect" presStyleCnt="0"/>
      <dgm:spPr/>
    </dgm:pt>
    <dgm:pt modelId="{CF18993D-4A79-4762-9423-14B80802ABE4}" type="pres">
      <dgm:prSet presAssocID="{5894CE61-14CE-4FD6-A269-B0971FD8EA58}" presName="parTx" presStyleLbl="revTx" presStyleIdx="0" presStyleCnt="4">
        <dgm:presLayoutVars>
          <dgm:chMax val="0"/>
          <dgm:chPref val="0"/>
        </dgm:presLayoutVars>
      </dgm:prSet>
      <dgm:spPr/>
    </dgm:pt>
    <dgm:pt modelId="{BB58EB73-7D69-412A-9B8D-1960BAB9C329}" type="pres">
      <dgm:prSet presAssocID="{34251D55-F8F2-4216-94F6-3604D0C380BE}" presName="sibTrans" presStyleCnt="0"/>
      <dgm:spPr/>
    </dgm:pt>
    <dgm:pt modelId="{F1C047E3-1959-491B-9F09-7F847B5A25EE}" type="pres">
      <dgm:prSet presAssocID="{8D0553AF-4744-4915-83DC-A4D815079401}" presName="compNode" presStyleCnt="0"/>
      <dgm:spPr/>
    </dgm:pt>
    <dgm:pt modelId="{1C91C05A-A86C-4A43-A872-9D90D1E96435}" type="pres">
      <dgm:prSet presAssocID="{8D0553AF-4744-4915-83DC-A4D815079401}" presName="bgRect" presStyleLbl="bgShp" presStyleIdx="1" presStyleCnt="4"/>
      <dgm:spPr>
        <a:solidFill>
          <a:schemeClr val="accent1">
            <a:lumMod val="60000"/>
            <a:lumOff val="40000"/>
          </a:schemeClr>
        </a:solidFill>
        <a:ln>
          <a:solidFill>
            <a:schemeClr val="accent1"/>
          </a:solidFill>
        </a:ln>
      </dgm:spPr>
    </dgm:pt>
    <dgm:pt modelId="{9477BF82-DE7B-4AB1-BF1F-5738ABA83348}" type="pres">
      <dgm:prSet presAssocID="{8D0553AF-4744-4915-83DC-A4D81507940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5DD05B6-CFBF-47BD-B1F7-54B21206B372}" type="pres">
      <dgm:prSet presAssocID="{8D0553AF-4744-4915-83DC-A4D815079401}" presName="spaceRect" presStyleCnt="0"/>
      <dgm:spPr/>
    </dgm:pt>
    <dgm:pt modelId="{27173191-027A-4ED7-B478-6D80A82691EA}" type="pres">
      <dgm:prSet presAssocID="{8D0553AF-4744-4915-83DC-A4D815079401}" presName="parTx" presStyleLbl="revTx" presStyleIdx="1" presStyleCnt="4">
        <dgm:presLayoutVars>
          <dgm:chMax val="0"/>
          <dgm:chPref val="0"/>
        </dgm:presLayoutVars>
      </dgm:prSet>
      <dgm:spPr/>
    </dgm:pt>
    <dgm:pt modelId="{E561C691-1E19-44FA-9A6B-0D2AB6651C48}" type="pres">
      <dgm:prSet presAssocID="{513A3801-683B-413D-9E73-7F09AEC187B9}" presName="sibTrans" presStyleCnt="0"/>
      <dgm:spPr/>
    </dgm:pt>
    <dgm:pt modelId="{A57C3564-2F1F-4DA7-AB46-93B2E679C7F7}" type="pres">
      <dgm:prSet presAssocID="{19A1B2C0-4010-4D44-AF15-FF31311656FD}" presName="compNode" presStyleCnt="0"/>
      <dgm:spPr/>
    </dgm:pt>
    <dgm:pt modelId="{31B7828C-BB6F-4CD3-9682-9019D57732B1}" type="pres">
      <dgm:prSet presAssocID="{19A1B2C0-4010-4D44-AF15-FF31311656FD}" presName="bgRect" presStyleLbl="bgShp" presStyleIdx="2" presStyleCnt="4"/>
      <dgm:spPr>
        <a:solidFill>
          <a:schemeClr val="accent1">
            <a:lumMod val="60000"/>
            <a:lumOff val="40000"/>
          </a:schemeClr>
        </a:solidFill>
      </dgm:spPr>
    </dgm:pt>
    <dgm:pt modelId="{64D670E4-F0BB-45B8-B8EE-9210D9978E79}" type="pres">
      <dgm:prSet presAssocID="{19A1B2C0-4010-4D44-AF15-FF31311656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 Bulb and Gear"/>
        </a:ext>
      </dgm:extLst>
    </dgm:pt>
    <dgm:pt modelId="{9A6695EC-9AE9-49FF-B3DE-54C828EA88FB}" type="pres">
      <dgm:prSet presAssocID="{19A1B2C0-4010-4D44-AF15-FF31311656FD}" presName="spaceRect" presStyleCnt="0"/>
      <dgm:spPr/>
    </dgm:pt>
    <dgm:pt modelId="{4038F149-F494-4F39-A474-17DB6EFD89C3}" type="pres">
      <dgm:prSet presAssocID="{19A1B2C0-4010-4D44-AF15-FF31311656FD}" presName="parTx" presStyleLbl="revTx" presStyleIdx="2" presStyleCnt="4">
        <dgm:presLayoutVars>
          <dgm:chMax val="0"/>
          <dgm:chPref val="0"/>
        </dgm:presLayoutVars>
      </dgm:prSet>
      <dgm:spPr/>
    </dgm:pt>
    <dgm:pt modelId="{01FA5511-8B88-4439-93E8-4D4360E9A613}" type="pres">
      <dgm:prSet presAssocID="{866C7DFB-3648-4CF0-B6A6-2CCEE0C2DBFE}" presName="sibTrans" presStyleCnt="0"/>
      <dgm:spPr/>
    </dgm:pt>
    <dgm:pt modelId="{7FF97AD3-18DD-407F-8CA7-59A6524F5C0C}" type="pres">
      <dgm:prSet presAssocID="{23066E2A-FA18-441C-B7BF-40A3BBD49D07}" presName="compNode" presStyleCnt="0"/>
      <dgm:spPr/>
    </dgm:pt>
    <dgm:pt modelId="{504D835B-EA54-4213-83EE-CBBEBC0ECDA6}" type="pres">
      <dgm:prSet presAssocID="{23066E2A-FA18-441C-B7BF-40A3BBD49D07}" presName="bgRect" presStyleLbl="bgShp" presStyleIdx="3" presStyleCnt="4"/>
      <dgm:spPr>
        <a:solidFill>
          <a:schemeClr val="accent1">
            <a:lumMod val="60000"/>
            <a:lumOff val="40000"/>
          </a:schemeClr>
        </a:solidFill>
      </dgm:spPr>
    </dgm:pt>
    <dgm:pt modelId="{B2EC349C-984C-4EB3-9390-CF7B4049DF00}" type="pres">
      <dgm:prSet presAssocID="{23066E2A-FA18-441C-B7BF-40A3BBD49D0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 mark"/>
        </a:ext>
      </dgm:extLst>
    </dgm:pt>
    <dgm:pt modelId="{DDB14406-829C-4948-BE4E-329D9DB30163}" type="pres">
      <dgm:prSet presAssocID="{23066E2A-FA18-441C-B7BF-40A3BBD49D07}" presName="spaceRect" presStyleCnt="0"/>
      <dgm:spPr/>
    </dgm:pt>
    <dgm:pt modelId="{81D3BD80-8368-40DD-8C41-80CD3D8BD96D}" type="pres">
      <dgm:prSet presAssocID="{23066E2A-FA18-441C-B7BF-40A3BBD49D07}" presName="parTx" presStyleLbl="revTx" presStyleIdx="3" presStyleCnt="4">
        <dgm:presLayoutVars>
          <dgm:chMax val="0"/>
          <dgm:chPref val="0"/>
        </dgm:presLayoutVars>
      </dgm:prSet>
      <dgm:spPr/>
    </dgm:pt>
  </dgm:ptLst>
  <dgm:cxnLst>
    <dgm:cxn modelId="{4B886F16-C5DB-4822-B99C-A6C0843BC64D}" srcId="{0E17CFFC-113A-477D-9ED0-919A4FEDDED0}" destId="{19A1B2C0-4010-4D44-AF15-FF31311656FD}" srcOrd="2" destOrd="0" parTransId="{61D30D8A-A28C-47EA-9B97-05EFA1F09A5F}" sibTransId="{866C7DFB-3648-4CF0-B6A6-2CCEE0C2DBFE}"/>
    <dgm:cxn modelId="{DEBFA020-4CF9-4F5F-9C08-88CF0489C10A}" type="presOf" srcId="{0E17CFFC-113A-477D-9ED0-919A4FEDDED0}" destId="{AA98DC72-A3C7-40A1-AB02-F2F7DDA629FD}" srcOrd="0" destOrd="0" presId="urn:microsoft.com/office/officeart/2018/2/layout/IconVerticalSolidList"/>
    <dgm:cxn modelId="{9B31005F-4DAE-4AD3-9C5E-86D6657C7EA4}" srcId="{0E17CFFC-113A-477D-9ED0-919A4FEDDED0}" destId="{5894CE61-14CE-4FD6-A269-B0971FD8EA58}" srcOrd="0" destOrd="0" parTransId="{B002F50A-8948-474F-AF56-A2362FDC2633}" sibTransId="{34251D55-F8F2-4216-94F6-3604D0C380BE}"/>
    <dgm:cxn modelId="{D94FBF80-34AF-43FB-B99D-305ED547BA40}" srcId="{0E17CFFC-113A-477D-9ED0-919A4FEDDED0}" destId="{23066E2A-FA18-441C-B7BF-40A3BBD49D07}" srcOrd="3" destOrd="0" parTransId="{355266D9-F0D1-4EB8-8344-CC087630CE44}" sibTransId="{39070F88-0F09-46F3-BA70-330F4DD34F0C}"/>
    <dgm:cxn modelId="{465178A6-159F-49A0-A21A-84D61AFDA5D7}" type="presOf" srcId="{19A1B2C0-4010-4D44-AF15-FF31311656FD}" destId="{4038F149-F494-4F39-A474-17DB6EFD89C3}" srcOrd="0" destOrd="0" presId="urn:microsoft.com/office/officeart/2018/2/layout/IconVerticalSolidList"/>
    <dgm:cxn modelId="{0E1475AF-E7C9-47C7-8A58-8650759D5C86}" type="presOf" srcId="{5894CE61-14CE-4FD6-A269-B0971FD8EA58}" destId="{CF18993D-4A79-4762-9423-14B80802ABE4}" srcOrd="0" destOrd="0" presId="urn:microsoft.com/office/officeart/2018/2/layout/IconVerticalSolidList"/>
    <dgm:cxn modelId="{CA9A2BC4-C876-4BDD-B772-EE477AF03060}" type="presOf" srcId="{23066E2A-FA18-441C-B7BF-40A3BBD49D07}" destId="{81D3BD80-8368-40DD-8C41-80CD3D8BD96D}" srcOrd="0" destOrd="0" presId="urn:microsoft.com/office/officeart/2018/2/layout/IconVerticalSolidList"/>
    <dgm:cxn modelId="{38F88CEA-5A52-4764-B232-9B35FF4004E1}" srcId="{0E17CFFC-113A-477D-9ED0-919A4FEDDED0}" destId="{8D0553AF-4744-4915-83DC-A4D815079401}" srcOrd="1" destOrd="0" parTransId="{FD045295-48EA-4744-A688-5AB21C29944C}" sibTransId="{513A3801-683B-413D-9E73-7F09AEC187B9}"/>
    <dgm:cxn modelId="{14D265F3-4E69-4C99-9E00-94C1FA5E4F00}" type="presOf" srcId="{8D0553AF-4744-4915-83DC-A4D815079401}" destId="{27173191-027A-4ED7-B478-6D80A82691EA}" srcOrd="0" destOrd="0" presId="urn:microsoft.com/office/officeart/2018/2/layout/IconVerticalSolidList"/>
    <dgm:cxn modelId="{77D3DFA3-21CA-4CBA-A032-F01B0790F5B3}" type="presParOf" srcId="{AA98DC72-A3C7-40A1-AB02-F2F7DDA629FD}" destId="{836F8C5D-932D-43AF-AB05-623777F493C2}" srcOrd="0" destOrd="0" presId="urn:microsoft.com/office/officeart/2018/2/layout/IconVerticalSolidList"/>
    <dgm:cxn modelId="{D3380CE8-D302-449A-94C2-9B532D751F49}" type="presParOf" srcId="{836F8C5D-932D-43AF-AB05-623777F493C2}" destId="{AB55992B-E58F-4E31-826D-E94CB1F78599}" srcOrd="0" destOrd="0" presId="urn:microsoft.com/office/officeart/2018/2/layout/IconVerticalSolidList"/>
    <dgm:cxn modelId="{DA9A82D3-9C20-4216-8CB2-E715A4AD1431}" type="presParOf" srcId="{836F8C5D-932D-43AF-AB05-623777F493C2}" destId="{F3DA768D-9206-4CC9-A33F-D01C91E6EAA7}" srcOrd="1" destOrd="0" presId="urn:microsoft.com/office/officeart/2018/2/layout/IconVerticalSolidList"/>
    <dgm:cxn modelId="{1587B31D-DEC7-462F-88E1-880911AB7F9A}" type="presParOf" srcId="{836F8C5D-932D-43AF-AB05-623777F493C2}" destId="{BE362BD9-D8F3-4292-9E36-214F84949379}" srcOrd="2" destOrd="0" presId="urn:microsoft.com/office/officeart/2018/2/layout/IconVerticalSolidList"/>
    <dgm:cxn modelId="{338B670F-50EC-4C8B-968A-775B9BC4297D}" type="presParOf" srcId="{836F8C5D-932D-43AF-AB05-623777F493C2}" destId="{CF18993D-4A79-4762-9423-14B80802ABE4}" srcOrd="3" destOrd="0" presId="urn:microsoft.com/office/officeart/2018/2/layout/IconVerticalSolidList"/>
    <dgm:cxn modelId="{F534B9D7-A349-4774-A87C-D0CE1D583779}" type="presParOf" srcId="{AA98DC72-A3C7-40A1-AB02-F2F7DDA629FD}" destId="{BB58EB73-7D69-412A-9B8D-1960BAB9C329}" srcOrd="1" destOrd="0" presId="urn:microsoft.com/office/officeart/2018/2/layout/IconVerticalSolidList"/>
    <dgm:cxn modelId="{4CAD7E4C-A4D8-495E-B998-1A8F70312325}" type="presParOf" srcId="{AA98DC72-A3C7-40A1-AB02-F2F7DDA629FD}" destId="{F1C047E3-1959-491B-9F09-7F847B5A25EE}" srcOrd="2" destOrd="0" presId="urn:microsoft.com/office/officeart/2018/2/layout/IconVerticalSolidList"/>
    <dgm:cxn modelId="{461CF3E2-C79F-4B0D-91D6-BDE7EB366DC6}" type="presParOf" srcId="{F1C047E3-1959-491B-9F09-7F847B5A25EE}" destId="{1C91C05A-A86C-4A43-A872-9D90D1E96435}" srcOrd="0" destOrd="0" presId="urn:microsoft.com/office/officeart/2018/2/layout/IconVerticalSolidList"/>
    <dgm:cxn modelId="{E0CEF101-B246-4BC0-8216-B3DEC48E372C}" type="presParOf" srcId="{F1C047E3-1959-491B-9F09-7F847B5A25EE}" destId="{9477BF82-DE7B-4AB1-BF1F-5738ABA83348}" srcOrd="1" destOrd="0" presId="urn:microsoft.com/office/officeart/2018/2/layout/IconVerticalSolidList"/>
    <dgm:cxn modelId="{D78459AF-26CC-4503-A4FF-60BFAF5037B0}" type="presParOf" srcId="{F1C047E3-1959-491B-9F09-7F847B5A25EE}" destId="{25DD05B6-CFBF-47BD-B1F7-54B21206B372}" srcOrd="2" destOrd="0" presId="urn:microsoft.com/office/officeart/2018/2/layout/IconVerticalSolidList"/>
    <dgm:cxn modelId="{6C4CCA20-60AF-45D8-9004-005A5BD46F48}" type="presParOf" srcId="{F1C047E3-1959-491B-9F09-7F847B5A25EE}" destId="{27173191-027A-4ED7-B478-6D80A82691EA}" srcOrd="3" destOrd="0" presId="urn:microsoft.com/office/officeart/2018/2/layout/IconVerticalSolidList"/>
    <dgm:cxn modelId="{2F388EB1-0076-4920-B7C1-5F3C4F22D0E9}" type="presParOf" srcId="{AA98DC72-A3C7-40A1-AB02-F2F7DDA629FD}" destId="{E561C691-1E19-44FA-9A6B-0D2AB6651C48}" srcOrd="3" destOrd="0" presId="urn:microsoft.com/office/officeart/2018/2/layout/IconVerticalSolidList"/>
    <dgm:cxn modelId="{872D0A81-7313-4241-BB06-63561E9227B5}" type="presParOf" srcId="{AA98DC72-A3C7-40A1-AB02-F2F7DDA629FD}" destId="{A57C3564-2F1F-4DA7-AB46-93B2E679C7F7}" srcOrd="4" destOrd="0" presId="urn:microsoft.com/office/officeart/2018/2/layout/IconVerticalSolidList"/>
    <dgm:cxn modelId="{9FD69829-C236-4C55-9351-48699176EE14}" type="presParOf" srcId="{A57C3564-2F1F-4DA7-AB46-93B2E679C7F7}" destId="{31B7828C-BB6F-4CD3-9682-9019D57732B1}" srcOrd="0" destOrd="0" presId="urn:microsoft.com/office/officeart/2018/2/layout/IconVerticalSolidList"/>
    <dgm:cxn modelId="{610C8644-04FD-4DDF-B53B-4F6E8D73008F}" type="presParOf" srcId="{A57C3564-2F1F-4DA7-AB46-93B2E679C7F7}" destId="{64D670E4-F0BB-45B8-B8EE-9210D9978E79}" srcOrd="1" destOrd="0" presId="urn:microsoft.com/office/officeart/2018/2/layout/IconVerticalSolidList"/>
    <dgm:cxn modelId="{56B0B351-A145-450D-8A9C-9847193F3841}" type="presParOf" srcId="{A57C3564-2F1F-4DA7-AB46-93B2E679C7F7}" destId="{9A6695EC-9AE9-49FF-B3DE-54C828EA88FB}" srcOrd="2" destOrd="0" presId="urn:microsoft.com/office/officeart/2018/2/layout/IconVerticalSolidList"/>
    <dgm:cxn modelId="{9ACC4F72-733D-4272-BD5D-6C891C14DB5A}" type="presParOf" srcId="{A57C3564-2F1F-4DA7-AB46-93B2E679C7F7}" destId="{4038F149-F494-4F39-A474-17DB6EFD89C3}" srcOrd="3" destOrd="0" presId="urn:microsoft.com/office/officeart/2018/2/layout/IconVerticalSolidList"/>
    <dgm:cxn modelId="{EE8CF106-37B9-47B0-BCEB-F5CF8E962BCE}" type="presParOf" srcId="{AA98DC72-A3C7-40A1-AB02-F2F7DDA629FD}" destId="{01FA5511-8B88-4439-93E8-4D4360E9A613}" srcOrd="5" destOrd="0" presId="urn:microsoft.com/office/officeart/2018/2/layout/IconVerticalSolidList"/>
    <dgm:cxn modelId="{72C5725D-B6BE-4C08-94E8-D92263353BFE}" type="presParOf" srcId="{AA98DC72-A3C7-40A1-AB02-F2F7DDA629FD}" destId="{7FF97AD3-18DD-407F-8CA7-59A6524F5C0C}" srcOrd="6" destOrd="0" presId="urn:microsoft.com/office/officeart/2018/2/layout/IconVerticalSolidList"/>
    <dgm:cxn modelId="{CF34B9DC-E9D6-42FD-BF10-D9C42912A562}" type="presParOf" srcId="{7FF97AD3-18DD-407F-8CA7-59A6524F5C0C}" destId="{504D835B-EA54-4213-83EE-CBBEBC0ECDA6}" srcOrd="0" destOrd="0" presId="urn:microsoft.com/office/officeart/2018/2/layout/IconVerticalSolidList"/>
    <dgm:cxn modelId="{0F60A968-E09B-4E25-8043-B517A413D583}" type="presParOf" srcId="{7FF97AD3-18DD-407F-8CA7-59A6524F5C0C}" destId="{B2EC349C-984C-4EB3-9390-CF7B4049DF00}" srcOrd="1" destOrd="0" presId="urn:microsoft.com/office/officeart/2018/2/layout/IconVerticalSolidList"/>
    <dgm:cxn modelId="{87CF8C05-ACAA-4589-BBD2-01DCBAA2374B}" type="presParOf" srcId="{7FF97AD3-18DD-407F-8CA7-59A6524F5C0C}" destId="{DDB14406-829C-4948-BE4E-329D9DB30163}" srcOrd="2" destOrd="0" presId="urn:microsoft.com/office/officeart/2018/2/layout/IconVerticalSolidList"/>
    <dgm:cxn modelId="{289873A3-146F-4228-B8FF-F541B5686BDB}" type="presParOf" srcId="{7FF97AD3-18DD-407F-8CA7-59A6524F5C0C}" destId="{81D3BD80-8368-40DD-8C41-80CD3D8BD96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3B61C-0F55-49E7-B83A-E8CEF969E12A}">
      <dsp:nvSpPr>
        <dsp:cNvPr id="0" name=""/>
        <dsp:cNvSpPr/>
      </dsp:nvSpPr>
      <dsp:spPr>
        <a:xfrm>
          <a:off x="5509393" y="497537"/>
          <a:ext cx="4505585" cy="286104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8DECCB-FCC0-4CAF-B819-218D69AA6B58}">
      <dsp:nvSpPr>
        <dsp:cNvPr id="0" name=""/>
        <dsp:cNvSpPr/>
      </dsp:nvSpPr>
      <dsp:spPr>
        <a:xfrm>
          <a:off x="6010014" y="973127"/>
          <a:ext cx="4505585" cy="286104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solidFill>
                <a:schemeClr val="tx2"/>
              </a:solidFill>
            </a:rPr>
            <a:t>What things make you anxious?</a:t>
          </a:r>
          <a:endParaRPr lang="en-US" sz="5300" kern="1200" dirty="0">
            <a:solidFill>
              <a:schemeClr val="tx2"/>
            </a:solidFill>
          </a:endParaRPr>
        </a:p>
      </dsp:txBody>
      <dsp:txXfrm>
        <a:off x="6093811" y="1056924"/>
        <a:ext cx="4337991" cy="2693452"/>
      </dsp:txXfrm>
    </dsp:sp>
    <dsp:sp modelId="{7E7553F9-E8BC-4B93-A1E1-0994F585FDA6}">
      <dsp:nvSpPr>
        <dsp:cNvPr id="0" name=""/>
        <dsp:cNvSpPr/>
      </dsp:nvSpPr>
      <dsp:spPr>
        <a:xfrm>
          <a:off x="281766" y="507350"/>
          <a:ext cx="4505585" cy="286104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CE839-F6B1-4E33-8E95-4534C0820045}">
      <dsp:nvSpPr>
        <dsp:cNvPr id="0" name=""/>
        <dsp:cNvSpPr/>
      </dsp:nvSpPr>
      <dsp:spPr>
        <a:xfrm>
          <a:off x="782386" y="982940"/>
          <a:ext cx="4505585" cy="286104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solidFill>
                <a:schemeClr val="tx2"/>
              </a:solidFill>
            </a:rPr>
            <a:t>What things make your child anxious?</a:t>
          </a:r>
          <a:endParaRPr lang="en-US" sz="5300" kern="1200" dirty="0">
            <a:solidFill>
              <a:schemeClr val="tx2"/>
            </a:solidFill>
          </a:endParaRPr>
        </a:p>
      </dsp:txBody>
      <dsp:txXfrm>
        <a:off x="866183" y="1066737"/>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6177-12FF-4894-886F-371C1D539CB3}">
      <dsp:nvSpPr>
        <dsp:cNvPr id="0" name=""/>
        <dsp:cNvSpPr/>
      </dsp:nvSpPr>
      <dsp:spPr>
        <a:xfrm>
          <a:off x="0" y="531"/>
          <a:ext cx="10515600" cy="1244702"/>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A05075-8EB6-4D22-9D78-11E3BA4D2D01}">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D423B2-674E-4ECE-9A2B-2BF8EF6AA495}">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dirty="0"/>
            <a:t>Anxiety can both be a state and a trait- i.e., some of us feel anxious mainly in response to certain situations; some of us are naturally more predisposed to anxiety than others</a:t>
          </a:r>
          <a:endParaRPr lang="en-US" sz="2300" kern="1200" dirty="0"/>
        </a:p>
      </dsp:txBody>
      <dsp:txXfrm>
        <a:off x="1437631" y="531"/>
        <a:ext cx="9077968" cy="1244702"/>
      </dsp:txXfrm>
    </dsp:sp>
    <dsp:sp modelId="{77103BFD-B6BF-431C-B002-7492EF12B94C}">
      <dsp:nvSpPr>
        <dsp:cNvPr id="0" name=""/>
        <dsp:cNvSpPr/>
      </dsp:nvSpPr>
      <dsp:spPr>
        <a:xfrm>
          <a:off x="0" y="1556410"/>
          <a:ext cx="10515600" cy="1244702"/>
        </a:xfrm>
        <a:prstGeom prst="roundRect">
          <a:avLst>
            <a:gd name="adj" fmla="val 1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E12B3C5C-88F7-4FF5-9651-95D5AC068D32}">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F0830F-77CA-4C72-B0AB-9FB89A971A2A}">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dirty="0"/>
            <a:t>Generalised anxiety disorder- “is a condition of excessive worry about everyday issues and situations.” Lasts longer than 6 months. John Hopkins Medicine</a:t>
          </a:r>
          <a:endParaRPr lang="en-US" sz="2300" kern="1200" dirty="0"/>
        </a:p>
      </dsp:txBody>
      <dsp:txXfrm>
        <a:off x="1437631" y="1556410"/>
        <a:ext cx="9077968" cy="1244702"/>
      </dsp:txXfrm>
    </dsp:sp>
    <dsp:sp modelId="{113F3E89-A5DB-4171-B4F0-A539D0A08596}">
      <dsp:nvSpPr>
        <dsp:cNvPr id="0" name=""/>
        <dsp:cNvSpPr/>
      </dsp:nvSpPr>
      <dsp:spPr>
        <a:xfrm>
          <a:off x="0" y="3112289"/>
          <a:ext cx="10515600" cy="1244702"/>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8E53DBA5-35C2-4E94-9089-C67C98B63F06}">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57544A-87F1-4755-939D-585D56430E16}">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GB" sz="2300" kern="1200"/>
            <a:t>For all types- an intolerance for uncertainty is an important contributory factor</a:t>
          </a:r>
          <a:endParaRPr lang="en-US" sz="2300" kern="1200"/>
        </a:p>
      </dsp:txBody>
      <dsp:txXfrm>
        <a:off x="1437631" y="3112289"/>
        <a:ext cx="9077968" cy="1244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1C05A-A86C-4A43-A872-9D90D1E96435}">
      <dsp:nvSpPr>
        <dsp:cNvPr id="0" name=""/>
        <dsp:cNvSpPr/>
      </dsp:nvSpPr>
      <dsp:spPr>
        <a:xfrm>
          <a:off x="0" y="545"/>
          <a:ext cx="4899031" cy="1277503"/>
        </a:xfrm>
        <a:prstGeom prst="roundRect">
          <a:avLst>
            <a:gd name="adj" fmla="val 10000"/>
          </a:avLst>
        </a:prstGeom>
        <a:solidFill>
          <a:schemeClr val="accent1">
            <a:lumMod val="60000"/>
            <a:lumOff val="40000"/>
          </a:schemeClr>
        </a:solidFill>
        <a:ln>
          <a:solidFill>
            <a:schemeClr val="accent1"/>
          </a:solidFill>
        </a:ln>
        <a:effectLst/>
      </dsp:spPr>
      <dsp:style>
        <a:lnRef idx="0">
          <a:scrgbClr r="0" g="0" b="0"/>
        </a:lnRef>
        <a:fillRef idx="1">
          <a:scrgbClr r="0" g="0" b="0"/>
        </a:fillRef>
        <a:effectRef idx="0">
          <a:scrgbClr r="0" g="0" b="0"/>
        </a:effectRef>
        <a:fontRef idx="minor"/>
      </dsp:style>
    </dsp:sp>
    <dsp:sp modelId="{9477BF82-DE7B-4AB1-BF1F-5738ABA83348}">
      <dsp:nvSpPr>
        <dsp:cNvPr id="0" name=""/>
        <dsp:cNvSpPr/>
      </dsp:nvSpPr>
      <dsp:spPr>
        <a:xfrm>
          <a:off x="386444" y="303821"/>
          <a:ext cx="702626" cy="702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73191-027A-4ED7-B478-6D80A82691EA}">
      <dsp:nvSpPr>
        <dsp:cNvPr id="0" name=""/>
        <dsp:cNvSpPr/>
      </dsp:nvSpPr>
      <dsp:spPr>
        <a:xfrm>
          <a:off x="1475516" y="545"/>
          <a:ext cx="3423514" cy="127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02" tIns="135202" rIns="135202" bIns="135202" numCol="1" spcCol="1270" anchor="ctr" anchorCtr="0">
          <a:noAutofit/>
        </a:bodyPr>
        <a:lstStyle/>
        <a:p>
          <a:pPr marL="0" lvl="0" indent="0" algn="l" defTabSz="755650">
            <a:lnSpc>
              <a:spcPct val="100000"/>
            </a:lnSpc>
            <a:spcBef>
              <a:spcPct val="0"/>
            </a:spcBef>
            <a:spcAft>
              <a:spcPct val="35000"/>
            </a:spcAft>
            <a:buNone/>
          </a:pPr>
          <a:r>
            <a:rPr lang="en-US" sz="1700" kern="1200" dirty="0"/>
            <a:t>Draw an outline of a human body</a:t>
          </a:r>
        </a:p>
      </dsp:txBody>
      <dsp:txXfrm>
        <a:off x="1475516" y="545"/>
        <a:ext cx="3423514" cy="1277503"/>
      </dsp:txXfrm>
    </dsp:sp>
    <dsp:sp modelId="{31B7828C-BB6F-4CD3-9682-9019D57732B1}">
      <dsp:nvSpPr>
        <dsp:cNvPr id="0" name=""/>
        <dsp:cNvSpPr/>
      </dsp:nvSpPr>
      <dsp:spPr>
        <a:xfrm>
          <a:off x="0" y="1597425"/>
          <a:ext cx="4899031" cy="1277503"/>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64D670E4-F0BB-45B8-B8EE-9210D9978E79}">
      <dsp:nvSpPr>
        <dsp:cNvPr id="0" name=""/>
        <dsp:cNvSpPr/>
      </dsp:nvSpPr>
      <dsp:spPr>
        <a:xfrm>
          <a:off x="386444" y="1884863"/>
          <a:ext cx="702626" cy="7026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8F149-F494-4F39-A474-17DB6EFD89C3}">
      <dsp:nvSpPr>
        <dsp:cNvPr id="0" name=""/>
        <dsp:cNvSpPr/>
      </dsp:nvSpPr>
      <dsp:spPr>
        <a:xfrm>
          <a:off x="1475516" y="1597425"/>
          <a:ext cx="3423514" cy="127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02" tIns="135202" rIns="135202" bIns="135202" numCol="1" spcCol="1270" anchor="ctr" anchorCtr="0">
          <a:noAutofit/>
        </a:bodyPr>
        <a:lstStyle/>
        <a:p>
          <a:pPr marL="0" lvl="0" indent="0" algn="l" defTabSz="755650">
            <a:lnSpc>
              <a:spcPct val="100000"/>
            </a:lnSpc>
            <a:spcBef>
              <a:spcPct val="0"/>
            </a:spcBef>
            <a:spcAft>
              <a:spcPct val="35000"/>
            </a:spcAft>
            <a:buNone/>
          </a:pPr>
          <a:r>
            <a:rPr lang="en-US" sz="1700" kern="1200" dirty="0"/>
            <a:t>In one </a:t>
          </a:r>
          <a:r>
            <a:rPr lang="en-US" sz="1700" kern="1200" dirty="0" err="1"/>
            <a:t>colour</a:t>
          </a:r>
          <a:r>
            <a:rPr lang="en-US" sz="1700" kern="1200" dirty="0"/>
            <a:t>- mark and label the parts of the body where anxiety &amp; fear live</a:t>
          </a:r>
        </a:p>
      </dsp:txBody>
      <dsp:txXfrm>
        <a:off x="1475516" y="1597425"/>
        <a:ext cx="3423514" cy="1277503"/>
      </dsp:txXfrm>
    </dsp:sp>
    <dsp:sp modelId="{504D835B-EA54-4213-83EE-CBBEBC0ECDA6}">
      <dsp:nvSpPr>
        <dsp:cNvPr id="0" name=""/>
        <dsp:cNvSpPr/>
      </dsp:nvSpPr>
      <dsp:spPr>
        <a:xfrm>
          <a:off x="0" y="3194304"/>
          <a:ext cx="4899031" cy="1277503"/>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B2EC349C-984C-4EB3-9390-CF7B4049DF00}">
      <dsp:nvSpPr>
        <dsp:cNvPr id="0" name=""/>
        <dsp:cNvSpPr/>
      </dsp:nvSpPr>
      <dsp:spPr>
        <a:xfrm>
          <a:off x="386444" y="3481742"/>
          <a:ext cx="702626" cy="702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3BD80-8368-40DD-8C41-80CD3D8BD96D}">
      <dsp:nvSpPr>
        <dsp:cNvPr id="0" name=""/>
        <dsp:cNvSpPr/>
      </dsp:nvSpPr>
      <dsp:spPr>
        <a:xfrm>
          <a:off x="1475516" y="3194304"/>
          <a:ext cx="3423514" cy="127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02" tIns="135202" rIns="135202" bIns="135202" numCol="1" spcCol="1270" anchor="ctr" anchorCtr="0">
          <a:noAutofit/>
        </a:bodyPr>
        <a:lstStyle/>
        <a:p>
          <a:pPr marL="0" lvl="0" indent="0" algn="l" defTabSz="755650">
            <a:lnSpc>
              <a:spcPct val="100000"/>
            </a:lnSpc>
            <a:spcBef>
              <a:spcPct val="0"/>
            </a:spcBef>
            <a:spcAft>
              <a:spcPct val="35000"/>
            </a:spcAft>
            <a:buNone/>
          </a:pPr>
          <a:r>
            <a:rPr lang="en-US" sz="1700" kern="1200" dirty="0"/>
            <a:t>In another </a:t>
          </a:r>
          <a:r>
            <a:rPr lang="en-US" sz="1700" kern="1200" dirty="0" err="1"/>
            <a:t>colour</a:t>
          </a:r>
          <a:r>
            <a:rPr lang="en-US" sz="1700" kern="1200" dirty="0"/>
            <a:t>- mark and label the parts of the body where excitement and anticipation live</a:t>
          </a:r>
        </a:p>
      </dsp:txBody>
      <dsp:txXfrm>
        <a:off x="1475516" y="3194304"/>
        <a:ext cx="3423514" cy="1277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B2208-E5C8-410B-89B7-896CD4FC5492}">
      <dsp:nvSpPr>
        <dsp:cNvPr id="0" name=""/>
        <dsp:cNvSpPr/>
      </dsp:nvSpPr>
      <dsp:spPr>
        <a:xfrm>
          <a:off x="3167337" y="-157137"/>
          <a:ext cx="2206824" cy="1472599"/>
        </a:xfrm>
        <a:prstGeom prst="roundRec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How we interpret and label them determines how we experience them</a:t>
          </a:r>
        </a:p>
      </dsp:txBody>
      <dsp:txXfrm>
        <a:off x="3239223" y="-85251"/>
        <a:ext cx="2063052" cy="1328827"/>
      </dsp:txXfrm>
    </dsp:sp>
    <dsp:sp modelId="{D3189EF0-D3B1-498B-8DD0-4D43F717FDC5}">
      <dsp:nvSpPr>
        <dsp:cNvPr id="0" name=""/>
        <dsp:cNvSpPr/>
      </dsp:nvSpPr>
      <dsp:spPr>
        <a:xfrm>
          <a:off x="1607382" y="578508"/>
          <a:ext cx="5250836" cy="5250836"/>
        </a:xfrm>
        <a:custGeom>
          <a:avLst/>
          <a:gdLst/>
          <a:ahLst/>
          <a:cxnLst/>
          <a:rect l="0" t="0" r="0" b="0"/>
          <a:pathLst>
            <a:path>
              <a:moveTo>
                <a:pt x="3773100" y="264137"/>
              </a:moveTo>
              <a:arcTo wR="2625418" hR="2625418" stAng="17755303" swAng="9038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8A6F24-EC43-482C-A0CD-07D05EAF86DB}">
      <dsp:nvSpPr>
        <dsp:cNvPr id="0" name=""/>
        <dsp:cNvSpPr/>
      </dsp:nvSpPr>
      <dsp:spPr>
        <a:xfrm>
          <a:off x="5411180" y="1226705"/>
          <a:ext cx="2192094" cy="1330332"/>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They feel the same- they live in the same place in our bodies</a:t>
          </a:r>
        </a:p>
      </dsp:txBody>
      <dsp:txXfrm>
        <a:off x="5476121" y="1291646"/>
        <a:ext cx="2062212" cy="1200450"/>
      </dsp:txXfrm>
    </dsp:sp>
    <dsp:sp modelId="{24583C9F-8931-435D-9044-091FE73BCBA8}">
      <dsp:nvSpPr>
        <dsp:cNvPr id="0" name=""/>
        <dsp:cNvSpPr/>
      </dsp:nvSpPr>
      <dsp:spPr>
        <a:xfrm>
          <a:off x="1579596" y="454395"/>
          <a:ext cx="5250836" cy="5250836"/>
        </a:xfrm>
        <a:custGeom>
          <a:avLst/>
          <a:gdLst/>
          <a:ahLst/>
          <a:cxnLst/>
          <a:rect l="0" t="0" r="0" b="0"/>
          <a:pathLst>
            <a:path>
              <a:moveTo>
                <a:pt x="5200740" y="2114990"/>
              </a:moveTo>
              <a:arcTo wR="2625418" hR="2625418" stAng="20927357" swAng="163237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9EB8C7-CE17-4F38-B28C-45BCED9DEBA5}">
      <dsp:nvSpPr>
        <dsp:cNvPr id="0" name=""/>
        <dsp:cNvSpPr/>
      </dsp:nvSpPr>
      <dsp:spPr>
        <a:xfrm>
          <a:off x="5382555" y="3815379"/>
          <a:ext cx="2168859" cy="130314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u="sng" kern="1200" dirty="0"/>
            <a:t>Anxiety</a:t>
          </a:r>
          <a:r>
            <a:rPr lang="en-GB" sz="2000" kern="1200" dirty="0"/>
            <a:t> = the threat is in the </a:t>
          </a:r>
          <a:r>
            <a:rPr lang="en-GB" sz="2000" i="1" kern="1200" dirty="0"/>
            <a:t>future</a:t>
          </a:r>
        </a:p>
      </dsp:txBody>
      <dsp:txXfrm>
        <a:off x="5446169" y="3878993"/>
        <a:ext cx="2041631" cy="1175919"/>
      </dsp:txXfrm>
    </dsp:sp>
    <dsp:sp modelId="{24E4E5AD-AF4A-4F4D-A1CA-DCF901A8165E}">
      <dsp:nvSpPr>
        <dsp:cNvPr id="0" name=""/>
        <dsp:cNvSpPr/>
      </dsp:nvSpPr>
      <dsp:spPr>
        <a:xfrm>
          <a:off x="1790460" y="356773"/>
          <a:ext cx="5250836" cy="5250836"/>
        </a:xfrm>
        <a:custGeom>
          <a:avLst/>
          <a:gdLst/>
          <a:ahLst/>
          <a:cxnLst/>
          <a:rect l="0" t="0" r="0" b="0"/>
          <a:pathLst>
            <a:path>
              <a:moveTo>
                <a:pt x="4146239" y="4765494"/>
              </a:moveTo>
              <a:arcTo wR="2625418" hR="2625418" stAng="3276055" swAng="8293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30CFA2-916C-4380-B89D-7BC088B8010D}">
      <dsp:nvSpPr>
        <dsp:cNvPr id="0" name=""/>
        <dsp:cNvSpPr/>
      </dsp:nvSpPr>
      <dsp:spPr>
        <a:xfrm>
          <a:off x="3082769" y="5001139"/>
          <a:ext cx="2292614" cy="1402257"/>
        </a:xfrm>
        <a:prstGeom prst="roundRect">
          <a:avLst/>
        </a:prstGeom>
        <a:solidFill>
          <a:schemeClr val="accent1">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Aim to balance our thoughts/Instincts</a:t>
          </a:r>
        </a:p>
        <a:p>
          <a:pPr marL="0" lvl="0" indent="0" algn="ctr" defTabSz="800100">
            <a:lnSpc>
              <a:spcPct val="90000"/>
            </a:lnSpc>
            <a:spcBef>
              <a:spcPct val="0"/>
            </a:spcBef>
            <a:spcAft>
              <a:spcPct val="35000"/>
            </a:spcAft>
            <a:buNone/>
          </a:pPr>
          <a:r>
            <a:rPr lang="en-GB" sz="1800" kern="1200" dirty="0"/>
            <a:t>Not too dismissive or all consuming</a:t>
          </a:r>
        </a:p>
      </dsp:txBody>
      <dsp:txXfrm>
        <a:off x="3151222" y="5069592"/>
        <a:ext cx="2155708" cy="1265351"/>
      </dsp:txXfrm>
    </dsp:sp>
    <dsp:sp modelId="{BC5F22FD-6A1A-4D02-B43B-E1D1783ED9B2}">
      <dsp:nvSpPr>
        <dsp:cNvPr id="0" name=""/>
        <dsp:cNvSpPr/>
      </dsp:nvSpPr>
      <dsp:spPr>
        <a:xfrm>
          <a:off x="1364189" y="332124"/>
          <a:ext cx="5250836" cy="5250836"/>
        </a:xfrm>
        <a:custGeom>
          <a:avLst/>
          <a:gdLst/>
          <a:ahLst/>
          <a:cxnLst/>
          <a:rect l="0" t="0" r="0" b="0"/>
          <a:pathLst>
            <a:path>
              <a:moveTo>
                <a:pt x="1712270" y="5086918"/>
              </a:moveTo>
              <a:arcTo wR="2625418" hR="2625418" stAng="6621206" swAng="8654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C6ABD0-AF56-4584-8271-1DE1FE357B94}">
      <dsp:nvSpPr>
        <dsp:cNvPr id="0" name=""/>
        <dsp:cNvSpPr/>
      </dsp:nvSpPr>
      <dsp:spPr>
        <a:xfrm>
          <a:off x="947568" y="3790225"/>
          <a:ext cx="2041366" cy="1319921"/>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u="sng" kern="1200" dirty="0"/>
            <a:t>Fear</a:t>
          </a:r>
          <a:r>
            <a:rPr lang="en-GB" sz="2000" kern="1200" dirty="0"/>
            <a:t>= the threat is NOW (Present) </a:t>
          </a:r>
        </a:p>
      </dsp:txBody>
      <dsp:txXfrm>
        <a:off x="1012001" y="3854658"/>
        <a:ext cx="1912500" cy="1191055"/>
      </dsp:txXfrm>
    </dsp:sp>
    <dsp:sp modelId="{83BA4CC8-4696-4546-A815-2F80BECCE325}">
      <dsp:nvSpPr>
        <dsp:cNvPr id="0" name=""/>
        <dsp:cNvSpPr/>
      </dsp:nvSpPr>
      <dsp:spPr>
        <a:xfrm>
          <a:off x="1627354" y="489887"/>
          <a:ext cx="5250836" cy="5250836"/>
        </a:xfrm>
        <a:custGeom>
          <a:avLst/>
          <a:gdLst/>
          <a:ahLst/>
          <a:cxnLst/>
          <a:rect l="0" t="0" r="0" b="0"/>
          <a:pathLst>
            <a:path>
              <a:moveTo>
                <a:pt x="85217" y="3288893"/>
              </a:moveTo>
              <a:arcTo wR="2625418" hR="2625418" stAng="9921715" swAng="153209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A8E614-6F6F-45EE-BF25-5F76DDA253A9}">
      <dsp:nvSpPr>
        <dsp:cNvPr id="0" name=""/>
        <dsp:cNvSpPr/>
      </dsp:nvSpPr>
      <dsp:spPr>
        <a:xfrm>
          <a:off x="869224" y="1176370"/>
          <a:ext cx="2181291" cy="14310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They are linked to our survival instincts- we need them</a:t>
          </a:r>
        </a:p>
      </dsp:txBody>
      <dsp:txXfrm>
        <a:off x="939080" y="1246226"/>
        <a:ext cx="2041579" cy="1291291"/>
      </dsp:txXfrm>
    </dsp:sp>
    <dsp:sp modelId="{DA9B1240-A9A3-4AF5-B512-25BA522D9CF8}">
      <dsp:nvSpPr>
        <dsp:cNvPr id="0" name=""/>
        <dsp:cNvSpPr/>
      </dsp:nvSpPr>
      <dsp:spPr>
        <a:xfrm>
          <a:off x="1608894" y="578535"/>
          <a:ext cx="5250836" cy="5250836"/>
        </a:xfrm>
        <a:custGeom>
          <a:avLst/>
          <a:gdLst/>
          <a:ahLst/>
          <a:cxnLst/>
          <a:rect l="0" t="0" r="0" b="0"/>
          <a:pathLst>
            <a:path>
              <a:moveTo>
                <a:pt x="963027" y="593355"/>
              </a:moveTo>
              <a:arcTo wR="2625418" hR="2625418" stAng="13842844" swAng="90916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EECA1-FA30-4EEA-A31E-3341EA91B1E2}">
      <dsp:nvSpPr>
        <dsp:cNvPr id="0" name=""/>
        <dsp:cNvSpPr/>
      </dsp:nvSpPr>
      <dsp:spPr>
        <a:xfrm>
          <a:off x="1073274" y="1284"/>
          <a:ext cx="2708049" cy="1624829"/>
        </a:xfrm>
        <a:prstGeom prst="rect">
          <a:avLst/>
        </a:prstGeom>
        <a:solidFill>
          <a:schemeClr val="accent1">
            <a:shade val="5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Roboto Slab" pitchFamily="2" charset="0"/>
              <a:ea typeface="Roboto Slab" pitchFamily="2" charset="0"/>
            </a:rPr>
            <a:t>You will be so proud of yourself after you do this</a:t>
          </a:r>
        </a:p>
      </dsp:txBody>
      <dsp:txXfrm>
        <a:off x="1073274" y="1284"/>
        <a:ext cx="2708049" cy="1624829"/>
      </dsp:txXfrm>
    </dsp:sp>
    <dsp:sp modelId="{B1A2686C-5B86-403F-BA47-DB0BA656E6A4}">
      <dsp:nvSpPr>
        <dsp:cNvPr id="0" name=""/>
        <dsp:cNvSpPr/>
      </dsp:nvSpPr>
      <dsp:spPr>
        <a:xfrm>
          <a:off x="4052128" y="1284"/>
          <a:ext cx="2708049" cy="1624829"/>
        </a:xfrm>
        <a:prstGeom prst="rect">
          <a:avLst/>
        </a:prstGeom>
        <a:solidFill>
          <a:schemeClr val="accent1">
            <a:shade val="50000"/>
            <a:hueOff val="80678"/>
            <a:satOff val="-1505"/>
            <a:lumOff val="1420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Roboto Slab" pitchFamily="2" charset="0"/>
              <a:ea typeface="Roboto Slab" pitchFamily="2" charset="0"/>
            </a:rPr>
            <a:t>Anxiety is not comfortable, but it cannot hurt you</a:t>
          </a:r>
        </a:p>
      </dsp:txBody>
      <dsp:txXfrm>
        <a:off x="4052128" y="1284"/>
        <a:ext cx="2708049" cy="1624829"/>
      </dsp:txXfrm>
    </dsp:sp>
    <dsp:sp modelId="{9CEA130F-8050-431C-A201-FD5F8E37C8D5}">
      <dsp:nvSpPr>
        <dsp:cNvPr id="0" name=""/>
        <dsp:cNvSpPr/>
      </dsp:nvSpPr>
      <dsp:spPr>
        <a:xfrm>
          <a:off x="1073274" y="1896918"/>
          <a:ext cx="2708049" cy="1624829"/>
        </a:xfrm>
        <a:prstGeom prst="rect">
          <a:avLst/>
        </a:prstGeom>
        <a:solidFill>
          <a:schemeClr val="accent1">
            <a:shade val="50000"/>
            <a:hueOff val="161356"/>
            <a:satOff val="-3010"/>
            <a:lumOff val="28399"/>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Roboto Slab" pitchFamily="2" charset="0"/>
              <a:ea typeface="Roboto Slab" pitchFamily="2" charset="0"/>
            </a:rPr>
            <a:t>You can do this even though your head is telling you, you can’t</a:t>
          </a:r>
        </a:p>
      </dsp:txBody>
      <dsp:txXfrm>
        <a:off x="1073274" y="1896918"/>
        <a:ext cx="2708049" cy="1624829"/>
      </dsp:txXfrm>
    </dsp:sp>
    <dsp:sp modelId="{D177FC8D-0A14-408D-9FE5-12C2C0CDA873}">
      <dsp:nvSpPr>
        <dsp:cNvPr id="0" name=""/>
        <dsp:cNvSpPr/>
      </dsp:nvSpPr>
      <dsp:spPr>
        <a:xfrm>
          <a:off x="4052128" y="1896918"/>
          <a:ext cx="2708049" cy="1624829"/>
        </a:xfrm>
        <a:prstGeom prst="rect">
          <a:avLst/>
        </a:prstGeom>
        <a:solidFill>
          <a:schemeClr val="accent1">
            <a:shade val="50000"/>
            <a:hueOff val="242034"/>
            <a:satOff val="-4515"/>
            <a:lumOff val="42599"/>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5">
                  <a:lumMod val="50000"/>
                </a:schemeClr>
              </a:solidFill>
              <a:latin typeface="Roboto Slab" pitchFamily="2" charset="0"/>
              <a:ea typeface="Roboto Slab" pitchFamily="2" charset="0"/>
            </a:rPr>
            <a:t>You can do this despite your anxiety</a:t>
          </a:r>
        </a:p>
      </dsp:txBody>
      <dsp:txXfrm>
        <a:off x="4052128" y="1896918"/>
        <a:ext cx="2708049" cy="1624829"/>
      </dsp:txXfrm>
    </dsp:sp>
    <dsp:sp modelId="{CD69BD5A-355C-455A-9B5D-5DE610F15756}">
      <dsp:nvSpPr>
        <dsp:cNvPr id="0" name=""/>
        <dsp:cNvSpPr/>
      </dsp:nvSpPr>
      <dsp:spPr>
        <a:xfrm>
          <a:off x="1073274" y="3792553"/>
          <a:ext cx="2708049" cy="1624829"/>
        </a:xfrm>
        <a:prstGeom prst="rect">
          <a:avLst/>
        </a:prstGeom>
        <a:solidFill>
          <a:schemeClr val="accent1">
            <a:shade val="50000"/>
            <a:hueOff val="161356"/>
            <a:satOff val="-3010"/>
            <a:lumOff val="28399"/>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accent5">
                  <a:lumMod val="50000"/>
                </a:schemeClr>
              </a:solidFill>
              <a:latin typeface="Roboto Slab" pitchFamily="2" charset="0"/>
              <a:ea typeface="Roboto Slab" pitchFamily="2" charset="0"/>
            </a:rPr>
            <a:t>You are capable of dealing with this</a:t>
          </a:r>
        </a:p>
      </dsp:txBody>
      <dsp:txXfrm>
        <a:off x="1073274" y="3792553"/>
        <a:ext cx="2708049" cy="1624829"/>
      </dsp:txXfrm>
    </dsp:sp>
    <dsp:sp modelId="{52F7D4F7-E18A-48F9-BA22-C21156879076}">
      <dsp:nvSpPr>
        <dsp:cNvPr id="0" name=""/>
        <dsp:cNvSpPr/>
      </dsp:nvSpPr>
      <dsp:spPr>
        <a:xfrm>
          <a:off x="4052128" y="3792553"/>
          <a:ext cx="2708049" cy="1624829"/>
        </a:xfrm>
        <a:prstGeom prst="rect">
          <a:avLst/>
        </a:prstGeom>
        <a:solidFill>
          <a:schemeClr val="accent1">
            <a:shade val="50000"/>
            <a:hueOff val="80678"/>
            <a:satOff val="-1505"/>
            <a:lumOff val="1420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Roboto Slab" pitchFamily="2" charset="0"/>
              <a:ea typeface="Roboto Slab" pitchFamily="2" charset="0"/>
            </a:rPr>
            <a:t>You can cope with this feeling</a:t>
          </a:r>
          <a:endParaRPr lang="en-US" sz="2500" kern="1200" dirty="0">
            <a:solidFill>
              <a:schemeClr val="bg1"/>
            </a:solidFill>
            <a:latin typeface="Roboto Slab" pitchFamily="2" charset="0"/>
            <a:ea typeface="Roboto Slab" pitchFamily="2" charset="0"/>
          </a:endParaRPr>
        </a:p>
      </dsp:txBody>
      <dsp:txXfrm>
        <a:off x="4052128" y="3792553"/>
        <a:ext cx="2708049" cy="16248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5992B-E58F-4E31-826D-E94CB1F78599}">
      <dsp:nvSpPr>
        <dsp:cNvPr id="0" name=""/>
        <dsp:cNvSpPr/>
      </dsp:nvSpPr>
      <dsp:spPr>
        <a:xfrm>
          <a:off x="0" y="4277"/>
          <a:ext cx="5964432" cy="885863"/>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F3DA768D-9206-4CC9-A33F-D01C91E6EAA7}">
      <dsp:nvSpPr>
        <dsp:cNvPr id="0" name=""/>
        <dsp:cNvSpPr/>
      </dsp:nvSpPr>
      <dsp:spPr>
        <a:xfrm>
          <a:off x="267973" y="203597"/>
          <a:ext cx="487224" cy="4872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18993D-4A79-4762-9423-14B80802ABE4}">
      <dsp:nvSpPr>
        <dsp:cNvPr id="0" name=""/>
        <dsp:cNvSpPr/>
      </dsp:nvSpPr>
      <dsp:spPr>
        <a:xfrm>
          <a:off x="1023172" y="4277"/>
          <a:ext cx="4880357" cy="995623"/>
        </a:xfrm>
        <a:prstGeom prst="rect">
          <a:avLst/>
        </a:prstGeom>
        <a:solidFill>
          <a:schemeClr val="accent1">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5370" tIns="105370" rIns="105370" bIns="105370" numCol="1" spcCol="1270" anchor="ctr" anchorCtr="0">
          <a:noAutofit/>
        </a:bodyPr>
        <a:lstStyle/>
        <a:p>
          <a:pPr marL="0" lvl="0" indent="0" algn="l" defTabSz="622300">
            <a:lnSpc>
              <a:spcPct val="100000"/>
            </a:lnSpc>
            <a:spcBef>
              <a:spcPct val="0"/>
            </a:spcBef>
            <a:spcAft>
              <a:spcPct val="35000"/>
            </a:spcAft>
            <a:buNone/>
          </a:pPr>
          <a:r>
            <a:rPr lang="en-GB" sz="1400" kern="1200" dirty="0"/>
            <a:t>Consider what emotions might be triggered for you/your child in this situation</a:t>
          </a:r>
          <a:endParaRPr lang="en-US" sz="1400" kern="1200" dirty="0"/>
        </a:p>
      </dsp:txBody>
      <dsp:txXfrm>
        <a:off x="1023172" y="4277"/>
        <a:ext cx="4880357" cy="995623"/>
      </dsp:txXfrm>
    </dsp:sp>
    <dsp:sp modelId="{1C91C05A-A86C-4A43-A872-9D90D1E96435}">
      <dsp:nvSpPr>
        <dsp:cNvPr id="0" name=""/>
        <dsp:cNvSpPr/>
      </dsp:nvSpPr>
      <dsp:spPr>
        <a:xfrm>
          <a:off x="0" y="1248806"/>
          <a:ext cx="5964432" cy="885863"/>
        </a:xfrm>
        <a:prstGeom prst="roundRect">
          <a:avLst>
            <a:gd name="adj" fmla="val 10000"/>
          </a:avLst>
        </a:prstGeom>
        <a:solidFill>
          <a:schemeClr val="accent1">
            <a:lumMod val="60000"/>
            <a:lumOff val="40000"/>
          </a:schemeClr>
        </a:solidFill>
        <a:ln>
          <a:solidFill>
            <a:schemeClr val="accent1"/>
          </a:solidFill>
        </a:ln>
        <a:effectLst/>
      </dsp:spPr>
      <dsp:style>
        <a:lnRef idx="0">
          <a:scrgbClr r="0" g="0" b="0"/>
        </a:lnRef>
        <a:fillRef idx="1">
          <a:scrgbClr r="0" g="0" b="0"/>
        </a:fillRef>
        <a:effectRef idx="0">
          <a:scrgbClr r="0" g="0" b="0"/>
        </a:effectRef>
        <a:fontRef idx="minor"/>
      </dsp:style>
    </dsp:sp>
    <dsp:sp modelId="{9477BF82-DE7B-4AB1-BF1F-5738ABA83348}">
      <dsp:nvSpPr>
        <dsp:cNvPr id="0" name=""/>
        <dsp:cNvSpPr/>
      </dsp:nvSpPr>
      <dsp:spPr>
        <a:xfrm>
          <a:off x="267973" y="1448125"/>
          <a:ext cx="487224" cy="4872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73191-027A-4ED7-B478-6D80A82691EA}">
      <dsp:nvSpPr>
        <dsp:cNvPr id="0" name=""/>
        <dsp:cNvSpPr/>
      </dsp:nvSpPr>
      <dsp:spPr>
        <a:xfrm>
          <a:off x="1023172" y="1248806"/>
          <a:ext cx="4880357" cy="99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70" tIns="105370" rIns="105370" bIns="105370" numCol="1" spcCol="1270" anchor="ctr" anchorCtr="0">
          <a:noAutofit/>
        </a:bodyPr>
        <a:lstStyle/>
        <a:p>
          <a:pPr marL="0" lvl="0" indent="0" algn="l" defTabSz="622300">
            <a:lnSpc>
              <a:spcPct val="100000"/>
            </a:lnSpc>
            <a:spcBef>
              <a:spcPct val="0"/>
            </a:spcBef>
            <a:spcAft>
              <a:spcPct val="35000"/>
            </a:spcAft>
            <a:buNone/>
          </a:pPr>
          <a:r>
            <a:rPr lang="en-GB" sz="1400" kern="1200" dirty="0"/>
            <a:t>Consider what your usual response is and how effective it is</a:t>
          </a:r>
          <a:endParaRPr lang="en-US" sz="1400" kern="1200" dirty="0"/>
        </a:p>
      </dsp:txBody>
      <dsp:txXfrm>
        <a:off x="1023172" y="1248806"/>
        <a:ext cx="4880357" cy="995623"/>
      </dsp:txXfrm>
    </dsp:sp>
    <dsp:sp modelId="{31B7828C-BB6F-4CD3-9682-9019D57732B1}">
      <dsp:nvSpPr>
        <dsp:cNvPr id="0" name=""/>
        <dsp:cNvSpPr/>
      </dsp:nvSpPr>
      <dsp:spPr>
        <a:xfrm>
          <a:off x="0" y="2493335"/>
          <a:ext cx="5964432" cy="885863"/>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64D670E4-F0BB-45B8-B8EE-9210D9978E79}">
      <dsp:nvSpPr>
        <dsp:cNvPr id="0" name=""/>
        <dsp:cNvSpPr/>
      </dsp:nvSpPr>
      <dsp:spPr>
        <a:xfrm>
          <a:off x="267973" y="2692654"/>
          <a:ext cx="487224" cy="4872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8F149-F494-4F39-A474-17DB6EFD89C3}">
      <dsp:nvSpPr>
        <dsp:cNvPr id="0" name=""/>
        <dsp:cNvSpPr/>
      </dsp:nvSpPr>
      <dsp:spPr>
        <a:xfrm>
          <a:off x="1023172" y="2493335"/>
          <a:ext cx="4880357" cy="99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70" tIns="105370" rIns="105370" bIns="105370" numCol="1" spcCol="1270" anchor="ctr" anchorCtr="0">
          <a:noAutofit/>
        </a:bodyPr>
        <a:lstStyle/>
        <a:p>
          <a:pPr marL="0" lvl="0" indent="0" algn="l" defTabSz="622300">
            <a:lnSpc>
              <a:spcPct val="100000"/>
            </a:lnSpc>
            <a:spcBef>
              <a:spcPct val="0"/>
            </a:spcBef>
            <a:spcAft>
              <a:spcPct val="35000"/>
            </a:spcAft>
            <a:buNone/>
          </a:pPr>
          <a:r>
            <a:rPr lang="en-GB" sz="1400" kern="1200" dirty="0"/>
            <a:t>Thinking about what we have discussed already, as a group try to practise a range of ‘coping’ or ‘calming’ strategies you could employ which might be more effective. What might you say/do?</a:t>
          </a:r>
          <a:endParaRPr lang="en-US" sz="1400" kern="1200" dirty="0"/>
        </a:p>
      </dsp:txBody>
      <dsp:txXfrm>
        <a:off x="1023172" y="2493335"/>
        <a:ext cx="4880357" cy="995623"/>
      </dsp:txXfrm>
    </dsp:sp>
    <dsp:sp modelId="{504D835B-EA54-4213-83EE-CBBEBC0ECDA6}">
      <dsp:nvSpPr>
        <dsp:cNvPr id="0" name=""/>
        <dsp:cNvSpPr/>
      </dsp:nvSpPr>
      <dsp:spPr>
        <a:xfrm>
          <a:off x="0" y="3737864"/>
          <a:ext cx="5964432" cy="885863"/>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B2EC349C-984C-4EB3-9390-CF7B4049DF00}">
      <dsp:nvSpPr>
        <dsp:cNvPr id="0" name=""/>
        <dsp:cNvSpPr/>
      </dsp:nvSpPr>
      <dsp:spPr>
        <a:xfrm>
          <a:off x="267973" y="3937183"/>
          <a:ext cx="487224" cy="4872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3BD80-8368-40DD-8C41-80CD3D8BD96D}">
      <dsp:nvSpPr>
        <dsp:cNvPr id="0" name=""/>
        <dsp:cNvSpPr/>
      </dsp:nvSpPr>
      <dsp:spPr>
        <a:xfrm>
          <a:off x="1023172" y="3737864"/>
          <a:ext cx="4880357" cy="99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70" tIns="105370" rIns="105370" bIns="105370" numCol="1" spcCol="1270" anchor="ctr" anchorCtr="0">
          <a:noAutofit/>
        </a:bodyPr>
        <a:lstStyle/>
        <a:p>
          <a:pPr marL="0" lvl="0" indent="0" algn="l" defTabSz="622300">
            <a:lnSpc>
              <a:spcPct val="100000"/>
            </a:lnSpc>
            <a:spcBef>
              <a:spcPct val="0"/>
            </a:spcBef>
            <a:spcAft>
              <a:spcPct val="35000"/>
            </a:spcAft>
            <a:buNone/>
          </a:pPr>
          <a:r>
            <a:rPr lang="en-GB" sz="1400" kern="1200" dirty="0"/>
            <a:t>If  in your trial conversations, you hit a barrier to finding a solution- note them down for wider discussion.</a:t>
          </a:r>
          <a:endParaRPr lang="en-US" sz="1400" kern="1200" dirty="0"/>
        </a:p>
      </dsp:txBody>
      <dsp:txXfrm>
        <a:off x="1023172" y="3737864"/>
        <a:ext cx="4880357" cy="9956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38729-5FA6-4FF5-B533-580AB83A0974}"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9C2DA-B01C-4BB0-89E9-D00900FBED1D}" type="slidenum">
              <a:rPr lang="en-GB" smtClean="0"/>
              <a:t>‹#›</a:t>
            </a:fld>
            <a:endParaRPr lang="en-GB"/>
          </a:p>
        </p:txBody>
      </p:sp>
    </p:spTree>
    <p:extLst>
      <p:ext uri="{BB962C8B-B14F-4D97-AF65-F5344CB8AC3E}">
        <p14:creationId xmlns:p14="http://schemas.microsoft.com/office/powerpoint/2010/main" val="2612919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1C6AB-48B7-4A3D-9628-BF63ACBF3F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96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7EE7C3-BD38-4ADA-8320-3EA9E060E713}"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2348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7EE7C3-BD38-4ADA-8320-3EA9E060E713}" type="datetimeFigureOut">
              <a:rPr lang="en-GB" smtClean="0"/>
              <a:t>05/02/2024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325915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7EE7C3-BD38-4ADA-8320-3EA9E060E713}" type="datetimeFigureOut">
              <a:rPr lang="en-GB" smtClean="0"/>
              <a:t>05/02/2024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62334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7EE7C3-BD38-4ADA-8320-3EA9E060E713}"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125738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7EE7C3-BD38-4ADA-8320-3EA9E060E713}" type="datetimeFigureOut">
              <a:rPr lang="en-GB" smtClean="0"/>
              <a:t>05/02/2024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424730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47EE7C3-BD38-4ADA-8320-3EA9E060E713}" type="datetimeFigureOut">
              <a:rPr lang="en-GB" smtClean="0"/>
              <a:t>05/02/2024</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213542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47EE7C3-BD38-4ADA-8320-3EA9E060E713}" type="datetimeFigureOut">
              <a:rPr lang="en-GB" smtClean="0"/>
              <a:t>05/02/2024</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183511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47EE7C3-BD38-4ADA-8320-3EA9E060E713}" type="datetimeFigureOut">
              <a:rPr lang="en-GB" smtClean="0"/>
              <a:t>05/02/2024</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139294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47EE7C3-BD38-4ADA-8320-3EA9E060E713}" type="datetimeFigureOut">
              <a:rPr lang="en-GB" smtClean="0"/>
              <a:t>05/02/2024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262764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47EE7C3-BD38-4ADA-8320-3EA9E060E713}" type="datetimeFigureOut">
              <a:rPr lang="en-GB" smtClean="0"/>
              <a:t>05/02/2024</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408676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47EE7C3-BD38-4ADA-8320-3EA9E060E713}" type="datetimeFigureOut">
              <a:rPr lang="en-GB" smtClean="0"/>
              <a:t>05/02/2024</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297B8852-98E9-4574-BCD5-0C6E38604B91}" type="slidenum">
              <a:rPr lang="en-GB" smtClean="0"/>
              <a:t>‹#›</a:t>
            </a:fld>
            <a:endParaRPr lang="en-GB"/>
          </a:p>
        </p:txBody>
      </p:sp>
    </p:spTree>
    <p:extLst>
      <p:ext uri="{BB962C8B-B14F-4D97-AF65-F5344CB8AC3E}">
        <p14:creationId xmlns:p14="http://schemas.microsoft.com/office/powerpoint/2010/main" val="3059099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47EE7C3-BD38-4ADA-8320-3EA9E060E713}" type="datetimeFigureOut">
              <a:rPr lang="en-GB" smtClean="0"/>
              <a:t>05/02/2024</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97B8852-98E9-4574-BCD5-0C6E38604B91}" type="slidenum">
              <a:rPr lang="en-GB" smtClean="0"/>
              <a:t>‹#›</a:t>
            </a:fld>
            <a:endParaRPr lang="en-GB"/>
          </a:p>
        </p:txBody>
      </p:sp>
    </p:spTree>
    <p:extLst>
      <p:ext uri="{BB962C8B-B14F-4D97-AF65-F5344CB8AC3E}">
        <p14:creationId xmlns:p14="http://schemas.microsoft.com/office/powerpoint/2010/main" val="13800155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svg"/><Relationship Id="rId7" Type="http://schemas.openxmlformats.org/officeDocument/2006/relationships/diagramColors" Target="../diagrams/colors4.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www.annafreud.org/schools-and-colleges/resources/let-s-talk-about-anxiety-animation-and-teacher-toolk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hyperlink" Target="https://www.annafreud.org/schools-and-colleges/resources/advice-for-parents-and-carers-talking-mental-health-with-young-people-at-primary-school/"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gozen.com/" TargetMode="External"/><Relationship Id="rId13" Type="http://schemas.openxmlformats.org/officeDocument/2006/relationships/hyperlink" Target="https://www.kooth.com/" TargetMode="External"/><Relationship Id="rId3" Type="http://schemas.openxmlformats.org/officeDocument/2006/relationships/image" Target="../media/image57.png"/><Relationship Id="rId7" Type="http://schemas.openxmlformats.org/officeDocument/2006/relationships/hyperlink" Target="https://www.youtube.com/watch?v=c5pd9AqVP3A" TargetMode="External"/><Relationship Id="rId12" Type="http://schemas.openxmlformats.org/officeDocument/2006/relationships/image" Target="../media/image62.png"/><Relationship Id="rId17" Type="http://schemas.openxmlformats.org/officeDocument/2006/relationships/hyperlink" Target="https://www.youtube.com/watch?v=FfSbWc3O_5M&amp;t=10s" TargetMode="External"/><Relationship Id="rId2" Type="http://schemas.openxmlformats.org/officeDocument/2006/relationships/hyperlink" Target="https://nottalone.org.uk/" TargetMode="Externa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hyperlink" Target="https://www.youtube.com/watch?v=qExgmMeQk3s" TargetMode="External"/><Relationship Id="rId15" Type="http://schemas.openxmlformats.org/officeDocument/2006/relationships/image" Target="../media/image63.png"/><Relationship Id="rId10" Type="http://schemas.openxmlformats.org/officeDocument/2006/relationships/hyperlink" Target="https://www.childline.org.uk/toolbox/calm-zone/" TargetMode="External"/><Relationship Id="rId4" Type="http://schemas.openxmlformats.org/officeDocument/2006/relationships/image" Target="../media/image58.png"/><Relationship Id="rId9" Type="http://schemas.openxmlformats.org/officeDocument/2006/relationships/image" Target="../media/image60.png"/><Relationship Id="rId14" Type="http://schemas.openxmlformats.org/officeDocument/2006/relationships/hyperlink" Target="https://www.healthforkids.co.uk/"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www.youngminds.org.uk/parent/parents-helpline-and-webchat/" TargetMode="External"/><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hyperlink" Target="https://www.youtube.com/watch?v=YKnP-IDEFJ8" TargetMode="External"/><Relationship Id="rId1" Type="http://schemas.openxmlformats.org/officeDocument/2006/relationships/slideLayout" Target="../slideLayouts/slideLayout2.xml"/><Relationship Id="rId6" Type="http://schemas.openxmlformats.org/officeDocument/2006/relationships/hyperlink" Target="https://www.youtube.com/watch?v=H_O1brYwdSY" TargetMode="External"/><Relationship Id="rId11" Type="http://schemas.openxmlformats.org/officeDocument/2006/relationships/image" Target="../media/image69.png"/><Relationship Id="rId5" Type="http://schemas.openxmlformats.org/officeDocument/2006/relationships/hyperlink" Target="https://www.youtube.com/watch?v=30VMIEmA114" TargetMode="External"/><Relationship Id="rId15" Type="http://schemas.openxmlformats.org/officeDocument/2006/relationships/image" Target="../media/image71.png"/><Relationship Id="rId10" Type="http://schemas.openxmlformats.org/officeDocument/2006/relationships/hyperlink" Target="https://www.bbc.co.uk/bitesize/articles/zwcfp4j" TargetMode="External"/><Relationship Id="rId4" Type="http://schemas.openxmlformats.org/officeDocument/2006/relationships/image" Target="../media/image66.png"/><Relationship Id="rId9" Type="http://schemas.openxmlformats.org/officeDocument/2006/relationships/hyperlink" Target="https://www.amazon.co.uk/Parentsa-Guide-Managing-Dundon-Raelene/dp/1785926551/ref=asc_df_1785926551?tag=bingshoppinga-21&amp;linkCode=df0&amp;hvadid=80882916215898&amp;hvnetw=o&amp;hvqmt=e&amp;hvbmt=be&amp;hvdev=c&amp;hvlocint=&amp;hvlocphy=&amp;hvtargid=pla-4584482462049915&amp;psc=1" TargetMode="External"/><Relationship Id="rId14" Type="http://schemas.openxmlformats.org/officeDocument/2006/relationships/hyperlink" Target="https://www.nspcc.org.uk/keeping-children-safe/support-for-parents/mental-health-parentin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hyperlink" Target="https://www.nhs.uk/every-mind-matters/mental-health-issues/sleep/#sleep%20expert" TargetMode="External"/><Relationship Id="rId7" Type="http://schemas.openxmlformats.org/officeDocument/2006/relationships/hyperlink" Target="https://www.youtube.com/watch?v=b9D44-dgnts" TargetMode="External"/><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hyperlink" Target="https://www.autism.org.uk/advice-and-guidance/professional-practice/anxiety-parental" TargetMode="Externa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www.youtube.com/watch?v=Nd7ffDXrw5U" TargetMode="External"/><Relationship Id="rId11" Type="http://schemas.openxmlformats.org/officeDocument/2006/relationships/image" Target="../media/image75.svg"/><Relationship Id="rId5" Type="http://schemas.openxmlformats.org/officeDocument/2006/relationships/hyperlink" Target="https://www.youtube.com/watch?v=Cy2_pKIQPLA" TargetMode="External"/><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hyperlink" Target="https://thesleepcharity.org.uk/information-support/children/" TargetMode="External"/><Relationship Id="rId9" Type="http://schemas.openxmlformats.org/officeDocument/2006/relationships/image" Target="../media/image73.svg"/><Relationship Id="rId1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mailto:sarah.lee@nottscc.gov.uk" TargetMode="External"/><Relationship Id="rId1" Type="http://schemas.openxmlformats.org/officeDocument/2006/relationships/slideLayout" Target="../slideLayouts/slideLayout2.xml"/><Relationship Id="rId5" Type="http://schemas.openxmlformats.org/officeDocument/2006/relationships/hyperlink" Target="https://forms.gle/bugxakTe2JyTTvvk6" TargetMode="Externa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16EoZOsCJgs?feature=oembed" TargetMode="External"/><Relationship Id="rId4" Type="http://schemas.openxmlformats.org/officeDocument/2006/relationships/hyperlink" Target="https://www.youtube.com/watch?v=16EoZOsCJg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486F1B1-602A-B374-BD24-BE31094F0C86}"/>
              </a:ext>
            </a:extLst>
          </p:cNvPr>
          <p:cNvSpPr>
            <a:spLocks noGrp="1"/>
          </p:cNvSpPr>
          <p:nvPr>
            <p:ph type="ctrTitle"/>
          </p:nvPr>
        </p:nvSpPr>
        <p:spPr>
          <a:xfrm>
            <a:off x="1069848" y="1298448"/>
            <a:ext cx="6068070" cy="3255264"/>
          </a:xfrm>
        </p:spPr>
        <p:txBody>
          <a:bodyPr>
            <a:normAutofit/>
          </a:bodyPr>
          <a:lstStyle/>
          <a:p>
            <a:r>
              <a:rPr lang="en-GB" sz="5500" dirty="0"/>
              <a:t>Understanding &amp; Responding to Anxiety.</a:t>
            </a:r>
          </a:p>
        </p:txBody>
      </p:sp>
      <p:sp>
        <p:nvSpPr>
          <p:cNvPr id="3" name="Subtitle 2">
            <a:extLst>
              <a:ext uri="{FF2B5EF4-FFF2-40B4-BE49-F238E27FC236}">
                <a16:creationId xmlns:a16="http://schemas.microsoft.com/office/drawing/2014/main" id="{67D143F7-6F75-FDE5-EE1E-EF4B4FF47380}"/>
              </a:ext>
            </a:extLst>
          </p:cNvPr>
          <p:cNvSpPr>
            <a:spLocks noGrp="1"/>
          </p:cNvSpPr>
          <p:nvPr>
            <p:ph type="subTitle" idx="1"/>
          </p:nvPr>
        </p:nvSpPr>
        <p:spPr>
          <a:xfrm>
            <a:off x="1100014" y="4670246"/>
            <a:ext cx="6037903" cy="914400"/>
          </a:xfrm>
        </p:spPr>
        <p:txBody>
          <a:bodyPr>
            <a:normAutofit/>
          </a:bodyPr>
          <a:lstStyle/>
          <a:p>
            <a:r>
              <a:rPr lang="en-GB" sz="1200" dirty="0"/>
              <a:t> Sarah Lee</a:t>
            </a:r>
          </a:p>
          <a:p>
            <a:r>
              <a:rPr lang="en-GB" sz="1200" dirty="0"/>
              <a:t>Tackling Emerging Threats to Children Team</a:t>
            </a:r>
          </a:p>
          <a:p>
            <a:r>
              <a:rPr lang="en-GB" sz="1200" dirty="0"/>
              <a:t>Nottinghamshire County Council</a:t>
            </a:r>
          </a:p>
        </p:txBody>
      </p:sp>
      <p:pic>
        <p:nvPicPr>
          <p:cNvPr id="5" name="Picture 4" descr="Diagram&#10;&#10;Description automatically generated">
            <a:extLst>
              <a:ext uri="{FF2B5EF4-FFF2-40B4-BE49-F238E27FC236}">
                <a16:creationId xmlns:a16="http://schemas.microsoft.com/office/drawing/2014/main" id="{E757388B-1265-8F11-DFE1-497600524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574" y="1080347"/>
            <a:ext cx="3458249" cy="4689153"/>
          </a:xfrm>
          <a:prstGeom prst="rect">
            <a:avLst/>
          </a:prstGeom>
        </p:spPr>
      </p:pic>
      <p:sp>
        <p:nvSpPr>
          <p:cNvPr id="20" name="Rectangle 1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Isosceles Triangle 3">
            <a:extLst>
              <a:ext uri="{FF2B5EF4-FFF2-40B4-BE49-F238E27FC236}">
                <a16:creationId xmlns:a16="http://schemas.microsoft.com/office/drawing/2014/main" id="{5F4B7AA9-5667-1267-CFB6-69A8FAA1D768}"/>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7576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9B117-E4FB-A3D4-6016-AF8F2012B782}"/>
              </a:ext>
            </a:extLst>
          </p:cNvPr>
          <p:cNvSpPr txBox="1"/>
          <p:nvPr/>
        </p:nvSpPr>
        <p:spPr>
          <a:xfrm>
            <a:off x="966951" y="3355130"/>
            <a:ext cx="2669407" cy="2427333"/>
          </a:xfrm>
          <a:prstGeom prst="rect">
            <a:avLst/>
          </a:prstGeom>
        </p:spPr>
        <p:txBody>
          <a:bodyPr vert="horz" lIns="91440" tIns="45720" rIns="91440" bIns="45720" rtlCol="0">
            <a:normAutofit/>
          </a:bodyPr>
          <a:lstStyle/>
          <a:p>
            <a:pPr>
              <a:lnSpc>
                <a:spcPct val="90000"/>
              </a:lnSpc>
              <a:spcAft>
                <a:spcPts val="600"/>
              </a:spcAft>
            </a:pPr>
            <a:endParaRPr lang="en-US" sz="1600" dirty="0"/>
          </a:p>
        </p:txBody>
      </p:sp>
      <p:sp>
        <p:nvSpPr>
          <p:cNvPr id="9" name="Content Placeholder 8">
            <a:extLst>
              <a:ext uri="{FF2B5EF4-FFF2-40B4-BE49-F238E27FC236}">
                <a16:creationId xmlns:a16="http://schemas.microsoft.com/office/drawing/2014/main" id="{9E97C7EE-B384-6F55-2A07-741FB7ECAA2C}"/>
              </a:ext>
            </a:extLst>
          </p:cNvPr>
          <p:cNvSpPr>
            <a:spLocks noGrp="1"/>
          </p:cNvSpPr>
          <p:nvPr>
            <p:ph type="title"/>
          </p:nvPr>
        </p:nvSpPr>
        <p:spPr>
          <a:xfrm>
            <a:off x="105345" y="1241239"/>
            <a:ext cx="3329796" cy="4786535"/>
          </a:xfrm>
        </p:spPr>
        <p:txBody>
          <a:bodyPr>
            <a:normAutofit/>
          </a:bodyPr>
          <a:lstStyle/>
          <a:p>
            <a:r>
              <a:rPr lang="en-GB" sz="1800" b="0" i="0" u="none" strike="noStrike" baseline="0" dirty="0">
                <a:solidFill>
                  <a:schemeClr val="tx2">
                    <a:lumMod val="75000"/>
                  </a:schemeClr>
                </a:solidFill>
              </a:rPr>
              <a:t>Behaviours/thoughts are a communication of our emotions </a:t>
            </a:r>
            <a:br>
              <a:rPr lang="en-GB" sz="1800" b="0" i="0" u="none" strike="noStrike" baseline="0" dirty="0">
                <a:solidFill>
                  <a:schemeClr val="tx2">
                    <a:lumMod val="75000"/>
                  </a:schemeClr>
                </a:solidFill>
              </a:rPr>
            </a:br>
            <a:br>
              <a:rPr lang="en-GB" sz="1800" b="0" i="0" u="none" strike="noStrike" baseline="0" dirty="0">
                <a:solidFill>
                  <a:schemeClr val="tx2">
                    <a:lumMod val="75000"/>
                  </a:schemeClr>
                </a:solidFill>
              </a:rPr>
            </a:br>
            <a:r>
              <a:rPr lang="en-GB" sz="1800" b="0" i="0" u="none" strike="noStrike" baseline="0" dirty="0">
                <a:solidFill>
                  <a:schemeClr val="tx2">
                    <a:lumMod val="75000"/>
                  </a:schemeClr>
                </a:solidFill>
              </a:rPr>
              <a:t>Identifying the emotions behind the behaviour  helps us find the solution to the problem/ address the pattern of behaviour</a:t>
            </a:r>
            <a:br>
              <a:rPr lang="en-GB" sz="1800" b="0" i="0" u="none" strike="noStrike" baseline="0" dirty="0">
                <a:solidFill>
                  <a:schemeClr val="tx2">
                    <a:lumMod val="75000"/>
                  </a:schemeClr>
                </a:solidFill>
              </a:rPr>
            </a:br>
            <a:br>
              <a:rPr lang="en-GB" sz="1800" b="0" i="0" u="none" strike="noStrike" baseline="0" dirty="0">
                <a:solidFill>
                  <a:schemeClr val="tx2">
                    <a:lumMod val="75000"/>
                  </a:schemeClr>
                </a:solidFill>
              </a:rPr>
            </a:br>
            <a:r>
              <a:rPr lang="en-GB" sz="1800" b="0" i="0" u="none" strike="noStrike" baseline="0" dirty="0">
                <a:solidFill>
                  <a:schemeClr val="tx2">
                    <a:lumMod val="75000"/>
                  </a:schemeClr>
                </a:solidFill>
              </a:rPr>
              <a:t>Through our relationships with others, we learn to understand our experiences and regulate our emotions 	</a:t>
            </a:r>
          </a:p>
          <a:p>
            <a:endParaRPr lang="en-US" sz="2000" dirty="0"/>
          </a:p>
        </p:txBody>
      </p:sp>
      <p:sp>
        <p:nvSpPr>
          <p:cNvPr id="12" name="TextBox 11">
            <a:extLst>
              <a:ext uri="{FF2B5EF4-FFF2-40B4-BE49-F238E27FC236}">
                <a16:creationId xmlns:a16="http://schemas.microsoft.com/office/drawing/2014/main" id="{AD489A62-6CD7-8272-4B5E-83105D7839B7}"/>
              </a:ext>
            </a:extLst>
          </p:cNvPr>
          <p:cNvSpPr txBox="1"/>
          <p:nvPr/>
        </p:nvSpPr>
        <p:spPr>
          <a:xfrm>
            <a:off x="-174811" y="830226"/>
            <a:ext cx="3636358" cy="1077218"/>
          </a:xfrm>
          <a:prstGeom prst="rect">
            <a:avLst/>
          </a:prstGeom>
          <a:noFill/>
        </p:spPr>
        <p:txBody>
          <a:bodyPr wrap="square">
            <a:spAutoFit/>
          </a:bodyPr>
          <a:lstStyle/>
          <a:p>
            <a:pPr algn="ctr"/>
            <a:r>
              <a:rPr lang="en-GB" sz="3200" dirty="0">
                <a:solidFill>
                  <a:schemeClr val="bg1"/>
                </a:solidFill>
              </a:rPr>
              <a:t>Things children say/do:</a:t>
            </a:r>
          </a:p>
        </p:txBody>
      </p:sp>
      <p:sp>
        <p:nvSpPr>
          <p:cNvPr id="13" name="Speech Bubble: Oval 12">
            <a:extLst>
              <a:ext uri="{FF2B5EF4-FFF2-40B4-BE49-F238E27FC236}">
                <a16:creationId xmlns:a16="http://schemas.microsoft.com/office/drawing/2014/main" id="{226C6C53-95B7-870A-F995-59244D9CAAC1}"/>
              </a:ext>
            </a:extLst>
          </p:cNvPr>
          <p:cNvSpPr/>
          <p:nvPr/>
        </p:nvSpPr>
        <p:spPr>
          <a:xfrm>
            <a:off x="8279934" y="199617"/>
            <a:ext cx="3391605" cy="1953137"/>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Just leave me alone, get out of my room, I hate you/them.</a:t>
            </a:r>
          </a:p>
        </p:txBody>
      </p:sp>
      <p:sp>
        <p:nvSpPr>
          <p:cNvPr id="14" name="Speech Bubble: Oval 13">
            <a:extLst>
              <a:ext uri="{FF2B5EF4-FFF2-40B4-BE49-F238E27FC236}">
                <a16:creationId xmlns:a16="http://schemas.microsoft.com/office/drawing/2014/main" id="{1E3F9FA1-4193-7D6E-5C20-E49C9E0A4646}"/>
              </a:ext>
            </a:extLst>
          </p:cNvPr>
          <p:cNvSpPr/>
          <p:nvPr/>
        </p:nvSpPr>
        <p:spPr>
          <a:xfrm>
            <a:off x="8341743" y="4416724"/>
            <a:ext cx="3329796" cy="1880559"/>
          </a:xfrm>
          <a:prstGeom prst="wedgeEllipseCallout">
            <a:avLst>
              <a:gd name="adj1" fmla="val 30721"/>
              <a:gd name="adj2" fmla="val 62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I’m going to kill myself. I’m leaving and I’m never coming back,</a:t>
            </a:r>
          </a:p>
        </p:txBody>
      </p:sp>
      <p:sp>
        <p:nvSpPr>
          <p:cNvPr id="15" name="Speech Bubble: Oval 14">
            <a:extLst>
              <a:ext uri="{FF2B5EF4-FFF2-40B4-BE49-F238E27FC236}">
                <a16:creationId xmlns:a16="http://schemas.microsoft.com/office/drawing/2014/main" id="{0C8281A0-8430-2D10-E60C-2A0E03C9FD3A}"/>
              </a:ext>
            </a:extLst>
          </p:cNvPr>
          <p:cNvSpPr/>
          <p:nvPr/>
        </p:nvSpPr>
        <p:spPr>
          <a:xfrm>
            <a:off x="2975969" y="4416724"/>
            <a:ext cx="3329796" cy="1880559"/>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I feel sick, my tummy/head aches, I don’t feel like I can…</a:t>
            </a:r>
          </a:p>
        </p:txBody>
      </p:sp>
      <p:sp>
        <p:nvSpPr>
          <p:cNvPr id="16" name="Speech Bubble: Oval 15">
            <a:extLst>
              <a:ext uri="{FF2B5EF4-FFF2-40B4-BE49-F238E27FC236}">
                <a16:creationId xmlns:a16="http://schemas.microsoft.com/office/drawing/2014/main" id="{91F636D8-FB91-528F-16F5-ED1D691298DE}"/>
              </a:ext>
            </a:extLst>
          </p:cNvPr>
          <p:cNvSpPr/>
          <p:nvPr/>
        </p:nvSpPr>
        <p:spPr>
          <a:xfrm>
            <a:off x="3461547" y="272195"/>
            <a:ext cx="3329796" cy="1880559"/>
          </a:xfrm>
          <a:prstGeom prst="wedgeEllipseCallout">
            <a:avLst>
              <a:gd name="adj1" fmla="val 31758"/>
              <a:gd name="adj2" fmla="val 634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I can’t be bothered, you can’t make me.</a:t>
            </a:r>
          </a:p>
        </p:txBody>
      </p:sp>
      <p:sp>
        <p:nvSpPr>
          <p:cNvPr id="19" name="Speech Bubble: Oval 18">
            <a:extLst>
              <a:ext uri="{FF2B5EF4-FFF2-40B4-BE49-F238E27FC236}">
                <a16:creationId xmlns:a16="http://schemas.microsoft.com/office/drawing/2014/main" id="{F6C616E4-7BA2-EDD5-6E44-331988B14B69}"/>
              </a:ext>
            </a:extLst>
          </p:cNvPr>
          <p:cNvSpPr/>
          <p:nvPr/>
        </p:nvSpPr>
        <p:spPr>
          <a:xfrm>
            <a:off x="5725065" y="2536165"/>
            <a:ext cx="3329796" cy="1880559"/>
          </a:xfrm>
          <a:prstGeom prst="wedgeEllipseCallout">
            <a:avLst>
              <a:gd name="adj1" fmla="val 31758"/>
              <a:gd name="adj2" fmla="val 634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Don’t leave me, I can’t sleep/eat/play without my… </a:t>
            </a:r>
          </a:p>
        </p:txBody>
      </p:sp>
      <p:sp>
        <p:nvSpPr>
          <p:cNvPr id="20" name="Rectangle: Rounded Corners 19">
            <a:extLst>
              <a:ext uri="{FF2B5EF4-FFF2-40B4-BE49-F238E27FC236}">
                <a16:creationId xmlns:a16="http://schemas.microsoft.com/office/drawing/2014/main" id="{786779F4-A5F1-4209-8D88-320803BDCF8A}"/>
              </a:ext>
            </a:extLst>
          </p:cNvPr>
          <p:cNvSpPr/>
          <p:nvPr/>
        </p:nvSpPr>
        <p:spPr>
          <a:xfrm>
            <a:off x="3636358" y="2214694"/>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Withdraw/ Sulk / Shut down</a:t>
            </a:r>
          </a:p>
        </p:txBody>
      </p:sp>
      <p:sp>
        <p:nvSpPr>
          <p:cNvPr id="21" name="Rectangle: Rounded Corners 20">
            <a:extLst>
              <a:ext uri="{FF2B5EF4-FFF2-40B4-BE49-F238E27FC236}">
                <a16:creationId xmlns:a16="http://schemas.microsoft.com/office/drawing/2014/main" id="{68F793B0-5D22-2B97-7BC5-DE0FF8F91B90}"/>
              </a:ext>
            </a:extLst>
          </p:cNvPr>
          <p:cNvSpPr/>
          <p:nvPr/>
        </p:nvSpPr>
        <p:spPr>
          <a:xfrm>
            <a:off x="3636358" y="3525172"/>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Hit/Bite/Kick/</a:t>
            </a:r>
          </a:p>
          <a:p>
            <a:pPr algn="ctr"/>
            <a:r>
              <a:rPr lang="en-GB" dirty="0"/>
              <a:t>Punch</a:t>
            </a:r>
          </a:p>
        </p:txBody>
      </p:sp>
      <p:sp>
        <p:nvSpPr>
          <p:cNvPr id="22" name="Rectangle: Rounded Corners 21">
            <a:extLst>
              <a:ext uri="{FF2B5EF4-FFF2-40B4-BE49-F238E27FC236}">
                <a16:creationId xmlns:a16="http://schemas.microsoft.com/office/drawing/2014/main" id="{2CBF1D40-B62A-3B9E-B8A3-C234725CA560}"/>
              </a:ext>
            </a:extLst>
          </p:cNvPr>
          <p:cNvSpPr/>
          <p:nvPr/>
        </p:nvSpPr>
        <p:spPr>
          <a:xfrm>
            <a:off x="9568773" y="2234874"/>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Scream/Shout/ Swear</a:t>
            </a:r>
          </a:p>
        </p:txBody>
      </p:sp>
      <p:sp>
        <p:nvSpPr>
          <p:cNvPr id="23" name="Rectangle: Rounded Corners 22">
            <a:extLst>
              <a:ext uri="{FF2B5EF4-FFF2-40B4-BE49-F238E27FC236}">
                <a16:creationId xmlns:a16="http://schemas.microsoft.com/office/drawing/2014/main" id="{C9F335B7-95AD-C373-8B90-B8ABD27CEFAA}"/>
              </a:ext>
            </a:extLst>
          </p:cNvPr>
          <p:cNvSpPr/>
          <p:nvPr/>
        </p:nvSpPr>
        <p:spPr>
          <a:xfrm>
            <a:off x="9568773" y="3507140"/>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Blame/ Aggravate</a:t>
            </a:r>
          </a:p>
        </p:txBody>
      </p:sp>
      <p:sp>
        <p:nvSpPr>
          <p:cNvPr id="24" name="Rectangle: Rounded Corners 23">
            <a:extLst>
              <a:ext uri="{FF2B5EF4-FFF2-40B4-BE49-F238E27FC236}">
                <a16:creationId xmlns:a16="http://schemas.microsoft.com/office/drawing/2014/main" id="{6107B4A7-6ED6-F9C7-F790-FF2AF00F2B5E}"/>
              </a:ext>
            </a:extLst>
          </p:cNvPr>
          <p:cNvSpPr/>
          <p:nvPr/>
        </p:nvSpPr>
        <p:spPr>
          <a:xfrm>
            <a:off x="6652563" y="1573671"/>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Sob/ Lash out/ Meltdown </a:t>
            </a:r>
          </a:p>
        </p:txBody>
      </p:sp>
      <p:sp>
        <p:nvSpPr>
          <p:cNvPr id="25" name="Rectangle: Rounded Corners 24">
            <a:extLst>
              <a:ext uri="{FF2B5EF4-FFF2-40B4-BE49-F238E27FC236}">
                <a16:creationId xmlns:a16="http://schemas.microsoft.com/office/drawing/2014/main" id="{75BCBF52-9E69-902A-923A-EEC70ED0C2E8}"/>
              </a:ext>
            </a:extLst>
          </p:cNvPr>
          <p:cNvSpPr/>
          <p:nvPr/>
        </p:nvSpPr>
        <p:spPr>
          <a:xfrm>
            <a:off x="6506887" y="4623418"/>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Sleep walk/talk</a:t>
            </a:r>
          </a:p>
        </p:txBody>
      </p:sp>
      <p:sp>
        <p:nvSpPr>
          <p:cNvPr id="26" name="Rectangle: Rounded Corners 25">
            <a:extLst>
              <a:ext uri="{FF2B5EF4-FFF2-40B4-BE49-F238E27FC236}">
                <a16:creationId xmlns:a16="http://schemas.microsoft.com/office/drawing/2014/main" id="{15BE95FA-B466-F73F-4CD4-C64D999DB1DC}"/>
              </a:ext>
            </a:extLst>
          </p:cNvPr>
          <p:cNvSpPr/>
          <p:nvPr/>
        </p:nvSpPr>
        <p:spPr>
          <a:xfrm>
            <a:off x="6506887" y="5721739"/>
            <a:ext cx="1766152" cy="805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Cling/ Control</a:t>
            </a:r>
          </a:p>
        </p:txBody>
      </p:sp>
      <p:sp>
        <p:nvSpPr>
          <p:cNvPr id="4" name="Oval 3">
            <a:extLst>
              <a:ext uri="{FF2B5EF4-FFF2-40B4-BE49-F238E27FC236}">
                <a16:creationId xmlns:a16="http://schemas.microsoft.com/office/drawing/2014/main" id="{E72E017F-66F1-45F5-E49A-04DF0856D01F}"/>
              </a:ext>
            </a:extLst>
          </p:cNvPr>
          <p:cNvSpPr/>
          <p:nvPr/>
        </p:nvSpPr>
        <p:spPr>
          <a:xfrm>
            <a:off x="192947" y="6392411"/>
            <a:ext cx="343948" cy="2768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424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71C938-3AEF-166B-B2ED-30D47234629F}"/>
              </a:ext>
            </a:extLst>
          </p:cNvPr>
          <p:cNvGrpSpPr/>
          <p:nvPr/>
        </p:nvGrpSpPr>
        <p:grpSpPr>
          <a:xfrm>
            <a:off x="705606" y="458644"/>
            <a:ext cx="7456882" cy="1177209"/>
            <a:chOff x="0" y="131335"/>
            <a:chExt cx="6263640" cy="1006931"/>
          </a:xfrm>
        </p:grpSpPr>
        <p:sp>
          <p:nvSpPr>
            <p:cNvPr id="6" name="Rectangle: Rounded Corners 5">
              <a:extLst>
                <a:ext uri="{FF2B5EF4-FFF2-40B4-BE49-F238E27FC236}">
                  <a16:creationId xmlns:a16="http://schemas.microsoft.com/office/drawing/2014/main" id="{75304A33-A776-DACE-9CB3-E0DDE5B7470C}"/>
                </a:ext>
              </a:extLst>
            </p:cNvPr>
            <p:cNvSpPr/>
            <p:nvPr/>
          </p:nvSpPr>
          <p:spPr>
            <a:xfrm>
              <a:off x="0" y="131335"/>
              <a:ext cx="6263640" cy="1006931"/>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81486F7B-0933-7850-2468-BBF8A6585369}"/>
                </a:ext>
              </a:extLst>
            </p:cNvPr>
            <p:cNvSpPr txBox="1"/>
            <p:nvPr/>
          </p:nvSpPr>
          <p:spPr>
            <a:xfrm>
              <a:off x="49154" y="180489"/>
              <a:ext cx="6165332" cy="908623"/>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2000" b="1" kern="1200" dirty="0">
                  <a:solidFill>
                    <a:schemeClr val="bg1"/>
                  </a:solidFill>
                </a:rPr>
                <a:t>Describe </a:t>
              </a:r>
              <a:r>
                <a:rPr lang="en-GB" sz="2000" b="1" dirty="0">
                  <a:solidFill>
                    <a:schemeClr val="bg1"/>
                  </a:solidFill>
                </a:rPr>
                <a:t>what happens when you feel </a:t>
              </a:r>
              <a:r>
                <a:rPr lang="en-GB" sz="2000" b="1" u="sng" dirty="0">
                  <a:solidFill>
                    <a:schemeClr val="bg1"/>
                  </a:solidFill>
                </a:rPr>
                <a:t>ANXIETY</a:t>
              </a:r>
              <a:r>
                <a:rPr lang="en-GB" sz="2000" b="1" dirty="0">
                  <a:solidFill>
                    <a:schemeClr val="bg1"/>
                  </a:solidFill>
                </a:rPr>
                <a:t> &amp; </a:t>
              </a:r>
              <a:r>
                <a:rPr lang="en-GB" sz="2000" b="1" u="sng" dirty="0">
                  <a:solidFill>
                    <a:schemeClr val="bg1"/>
                  </a:solidFill>
                </a:rPr>
                <a:t>EXCITEMENT</a:t>
              </a:r>
              <a:endParaRPr lang="en-US" sz="2000" b="1" u="sng" kern="1200" dirty="0">
                <a:solidFill>
                  <a:schemeClr val="bg1"/>
                </a:solidFill>
              </a:endParaRPr>
            </a:p>
          </p:txBody>
        </p:sp>
      </p:grpSp>
      <p:graphicFrame>
        <p:nvGraphicFramePr>
          <p:cNvPr id="9" name="Content Placeholder 2">
            <a:extLst>
              <a:ext uri="{FF2B5EF4-FFF2-40B4-BE49-F238E27FC236}">
                <a16:creationId xmlns:a16="http://schemas.microsoft.com/office/drawing/2014/main" id="{EC64E73F-6C4F-895E-8A07-76C39DC3A58C}"/>
              </a:ext>
            </a:extLst>
          </p:cNvPr>
          <p:cNvGraphicFramePr>
            <a:graphicFrameLocks/>
          </p:cNvGraphicFramePr>
          <p:nvPr>
            <p:extLst>
              <p:ext uri="{D42A27DB-BD31-4B8C-83A1-F6EECF244321}">
                <p14:modId xmlns:p14="http://schemas.microsoft.com/office/powerpoint/2010/main" val="3587532427"/>
              </p:ext>
            </p:extLst>
          </p:nvPr>
        </p:nvGraphicFramePr>
        <p:xfrm>
          <a:off x="746760" y="1862356"/>
          <a:ext cx="4899031" cy="4472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A0D52B60-D900-AFB5-9502-8B917F95F660}"/>
              </a:ext>
            </a:extLst>
          </p:cNvPr>
          <p:cNvSpPr/>
          <p:nvPr/>
        </p:nvSpPr>
        <p:spPr>
          <a:xfrm>
            <a:off x="9433249" y="708025"/>
            <a:ext cx="2758751" cy="543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dirty="0"/>
              <a:t>Shared activity</a:t>
            </a:r>
          </a:p>
          <a:p>
            <a:pPr algn="ctr"/>
            <a:r>
              <a:rPr lang="en-GB" sz="3200" dirty="0"/>
              <a:t>Relationship between anxiety &amp; excitement- what the research tells us</a:t>
            </a:r>
          </a:p>
        </p:txBody>
      </p:sp>
      <p:sp>
        <p:nvSpPr>
          <p:cNvPr id="11" name="Rectangle 10">
            <a:extLst>
              <a:ext uri="{FF2B5EF4-FFF2-40B4-BE49-F238E27FC236}">
                <a16:creationId xmlns:a16="http://schemas.microsoft.com/office/drawing/2014/main" id="{BF9420EE-92E5-6DFE-F3DB-41E85D6BE2AE}"/>
              </a:ext>
            </a:extLst>
          </p:cNvPr>
          <p:cNvSpPr/>
          <p:nvPr/>
        </p:nvSpPr>
        <p:spPr>
          <a:xfrm>
            <a:off x="1" y="596608"/>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an outline">
            <a:extLst>
              <a:ext uri="{FF2B5EF4-FFF2-40B4-BE49-F238E27FC236}">
                <a16:creationId xmlns:a16="http://schemas.microsoft.com/office/drawing/2014/main" id="{C0D035C1-7004-856E-83B2-7F442EC87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5791" y="2065788"/>
            <a:ext cx="3664591" cy="4192429"/>
          </a:xfrm>
          <a:prstGeom prst="rect">
            <a:avLst/>
          </a:prstGeom>
        </p:spPr>
      </p:pic>
      <p:sp>
        <p:nvSpPr>
          <p:cNvPr id="3" name="Oval 2">
            <a:extLst>
              <a:ext uri="{FF2B5EF4-FFF2-40B4-BE49-F238E27FC236}">
                <a16:creationId xmlns:a16="http://schemas.microsoft.com/office/drawing/2014/main" id="{1CEF5229-0077-137A-D9F7-9A32F138ADF4}"/>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09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D52B60-D900-AFB5-9502-8B917F95F660}"/>
              </a:ext>
            </a:extLst>
          </p:cNvPr>
          <p:cNvSpPr/>
          <p:nvPr/>
        </p:nvSpPr>
        <p:spPr>
          <a:xfrm>
            <a:off x="9433249" y="708025"/>
            <a:ext cx="2758751" cy="543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dirty="0"/>
              <a:t>Reframing the body’s signals and our internal narrative</a:t>
            </a:r>
          </a:p>
        </p:txBody>
      </p:sp>
      <p:sp>
        <p:nvSpPr>
          <p:cNvPr id="11" name="Rectangle 10">
            <a:extLst>
              <a:ext uri="{FF2B5EF4-FFF2-40B4-BE49-F238E27FC236}">
                <a16:creationId xmlns:a16="http://schemas.microsoft.com/office/drawing/2014/main" id="{BF9420EE-92E5-6DFE-F3DB-41E85D6BE2AE}"/>
              </a:ext>
            </a:extLst>
          </p:cNvPr>
          <p:cNvSpPr/>
          <p:nvPr/>
        </p:nvSpPr>
        <p:spPr>
          <a:xfrm>
            <a:off x="1" y="596608"/>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Man outline">
            <a:extLst>
              <a:ext uri="{FF2B5EF4-FFF2-40B4-BE49-F238E27FC236}">
                <a16:creationId xmlns:a16="http://schemas.microsoft.com/office/drawing/2014/main" id="{C0D035C1-7004-856E-83B2-7F442EC87D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7125" y="1736522"/>
            <a:ext cx="2735751" cy="3129801"/>
          </a:xfrm>
          <a:prstGeom prst="rect">
            <a:avLst/>
          </a:prstGeom>
        </p:spPr>
      </p:pic>
      <p:graphicFrame>
        <p:nvGraphicFramePr>
          <p:cNvPr id="3" name="Diagram 2">
            <a:extLst>
              <a:ext uri="{FF2B5EF4-FFF2-40B4-BE49-F238E27FC236}">
                <a16:creationId xmlns:a16="http://schemas.microsoft.com/office/drawing/2014/main" id="{A39DF6D5-A4D7-1EB6-7D83-9B101AADA0EB}"/>
              </a:ext>
            </a:extLst>
          </p:cNvPr>
          <p:cNvGraphicFramePr/>
          <p:nvPr>
            <p:extLst>
              <p:ext uri="{D42A27DB-BD31-4B8C-83A1-F6EECF244321}">
                <p14:modId xmlns:p14="http://schemas.microsoft.com/office/powerpoint/2010/main" val="3160127824"/>
              </p:ext>
            </p:extLst>
          </p:nvPr>
        </p:nvGraphicFramePr>
        <p:xfrm>
          <a:off x="898750" y="307528"/>
          <a:ext cx="8472500" cy="6373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4100E029-94AD-6197-74CB-0380411AB109}"/>
              </a:ext>
            </a:extLst>
          </p:cNvPr>
          <p:cNvPicPr>
            <a:picLocks noChangeAspect="1"/>
          </p:cNvPicPr>
          <p:nvPr/>
        </p:nvPicPr>
        <p:blipFill>
          <a:blip r:embed="rId9"/>
          <a:stretch>
            <a:fillRect/>
          </a:stretch>
        </p:blipFill>
        <p:spPr>
          <a:xfrm>
            <a:off x="8632273" y="3463754"/>
            <a:ext cx="3463700" cy="3014804"/>
          </a:xfrm>
          <a:prstGeom prst="rect">
            <a:avLst/>
          </a:prstGeom>
        </p:spPr>
      </p:pic>
      <p:sp>
        <p:nvSpPr>
          <p:cNvPr id="5" name="Oval 4">
            <a:extLst>
              <a:ext uri="{FF2B5EF4-FFF2-40B4-BE49-F238E27FC236}">
                <a16:creationId xmlns:a16="http://schemas.microsoft.com/office/drawing/2014/main" id="{CF5854B9-38FF-5708-BB05-FC4CFC7F9997}"/>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271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871" y="247364"/>
            <a:ext cx="6281497" cy="1456224"/>
          </a:xfrm>
        </p:spPr>
        <p:txBody>
          <a:bodyPr>
            <a:noAutofit/>
          </a:bodyPr>
          <a:lstStyle/>
          <a:p>
            <a:r>
              <a:rPr lang="en-GB" b="1" dirty="0">
                <a:solidFill>
                  <a:schemeClr val="accent1">
                    <a:lumMod val="50000"/>
                  </a:schemeClr>
                </a:solidFill>
                <a:latin typeface="Century Gothic" panose="020B0502020202020204" pitchFamily="34" charset="0"/>
                <a:cs typeface="Calibri" panose="020F0502020204030204" pitchFamily="34" charset="0"/>
              </a:rPr>
              <a:t>Symptoms of anxiety</a:t>
            </a:r>
            <a:br>
              <a:rPr lang="en-GB" dirty="0">
                <a:solidFill>
                  <a:srgbClr val="4C9D2F"/>
                </a:solidFill>
                <a:latin typeface="Century Gothic" panose="020B0502020202020204" pitchFamily="34" charset="0"/>
              </a:rPr>
            </a:br>
            <a:endParaRPr lang="en-GB" dirty="0">
              <a:solidFill>
                <a:srgbClr val="4C9D2F"/>
              </a:solidFill>
              <a:latin typeface="Century Gothic" panose="020B0502020202020204" pitchFamily="34" charset="0"/>
            </a:endParaRPr>
          </a:p>
        </p:txBody>
      </p:sp>
      <p:grpSp>
        <p:nvGrpSpPr>
          <p:cNvPr id="29" name="Group 28">
            <a:extLst>
              <a:ext uri="{FF2B5EF4-FFF2-40B4-BE49-F238E27FC236}">
                <a16:creationId xmlns:a16="http://schemas.microsoft.com/office/drawing/2014/main" id="{E68E71D8-718B-4856-9CEC-A506AA883D47}"/>
              </a:ext>
            </a:extLst>
          </p:cNvPr>
          <p:cNvGrpSpPr/>
          <p:nvPr/>
        </p:nvGrpSpPr>
        <p:grpSpPr>
          <a:xfrm>
            <a:off x="7717489" y="1268126"/>
            <a:ext cx="1880462" cy="2897891"/>
            <a:chOff x="4572000" y="2414339"/>
            <a:chExt cx="1880462" cy="2897891"/>
          </a:xfrm>
        </p:grpSpPr>
        <p:pic>
          <p:nvPicPr>
            <p:cNvPr id="17" name="Picture 16">
              <a:extLst>
                <a:ext uri="{FF2B5EF4-FFF2-40B4-BE49-F238E27FC236}">
                  <a16:creationId xmlns:a16="http://schemas.microsoft.com/office/drawing/2014/main" id="{8618B490-587B-4344-9F0C-A9506EBB1720}"/>
                </a:ext>
              </a:extLst>
            </p:cNvPr>
            <p:cNvPicPr>
              <a:picLocks noChangeAspect="1"/>
            </p:cNvPicPr>
            <p:nvPr/>
          </p:nvPicPr>
          <p:blipFill>
            <a:blip r:embed="rId3"/>
            <a:stretch>
              <a:fillRect/>
            </a:stretch>
          </p:blipFill>
          <p:spPr>
            <a:xfrm>
              <a:off x="4572000" y="2414339"/>
              <a:ext cx="1880462" cy="2650751"/>
            </a:xfrm>
            <a:prstGeom prst="rect">
              <a:avLst/>
            </a:prstGeom>
          </p:spPr>
        </p:pic>
        <p:sp>
          <p:nvSpPr>
            <p:cNvPr id="9" name="Content Placeholder 2">
              <a:extLst>
                <a:ext uri="{FF2B5EF4-FFF2-40B4-BE49-F238E27FC236}">
                  <a16:creationId xmlns:a16="http://schemas.microsoft.com/office/drawing/2014/main" id="{63AD7471-F28E-4E5A-BDF8-F54B324690FE}"/>
                </a:ext>
              </a:extLst>
            </p:cNvPr>
            <p:cNvSpPr txBox="1">
              <a:spLocks/>
            </p:cNvSpPr>
            <p:nvPr/>
          </p:nvSpPr>
          <p:spPr>
            <a:xfrm>
              <a:off x="4700916" y="2522143"/>
              <a:ext cx="1622629" cy="2790087"/>
            </a:xfrm>
            <a:prstGeom prst="rect">
              <a:avLst/>
            </a:prstGeom>
          </p:spPr>
          <p:txBody>
            <a:bodyPr vert="horz" lIns="0" tIns="0" rIns="0" bIns="0" rtlCol="0">
              <a:noAutofit/>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pitchFamily="2" charset="0"/>
                  <a:ea typeface="Roboto Slab"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800" b="1" dirty="0">
                  <a:solidFill>
                    <a:schemeClr val="accent1">
                      <a:lumMod val="50000"/>
                    </a:schemeClr>
                  </a:solidFill>
                </a:rPr>
                <a:t>Feelings </a:t>
              </a:r>
            </a:p>
            <a:p>
              <a:pPr algn="ctr">
                <a:defRPr/>
              </a:pPr>
              <a:r>
                <a:rPr lang="en-GB" sz="1800" dirty="0">
                  <a:solidFill>
                    <a:schemeClr val="accent1">
                      <a:lumMod val="50000"/>
                    </a:schemeClr>
                  </a:solidFill>
                </a:rPr>
                <a:t>Dread, fear, panic</a:t>
              </a:r>
            </a:p>
          </p:txBody>
        </p:sp>
      </p:grpSp>
      <p:grpSp>
        <p:nvGrpSpPr>
          <p:cNvPr id="21" name="Group 20">
            <a:extLst>
              <a:ext uri="{FF2B5EF4-FFF2-40B4-BE49-F238E27FC236}">
                <a16:creationId xmlns:a16="http://schemas.microsoft.com/office/drawing/2014/main" id="{5FC02B39-5D56-466B-B9FB-100303C55789}"/>
              </a:ext>
            </a:extLst>
          </p:cNvPr>
          <p:cNvGrpSpPr/>
          <p:nvPr/>
        </p:nvGrpSpPr>
        <p:grpSpPr>
          <a:xfrm>
            <a:off x="5655709" y="1283845"/>
            <a:ext cx="1880462" cy="2894591"/>
            <a:chOff x="2633767" y="2417638"/>
            <a:chExt cx="1880462" cy="2894591"/>
          </a:xfrm>
        </p:grpSpPr>
        <p:pic>
          <p:nvPicPr>
            <p:cNvPr id="19" name="Picture 18">
              <a:extLst>
                <a:ext uri="{FF2B5EF4-FFF2-40B4-BE49-F238E27FC236}">
                  <a16:creationId xmlns:a16="http://schemas.microsoft.com/office/drawing/2014/main" id="{D39332FE-A81F-4402-A848-BC888C7170D3}"/>
                </a:ext>
              </a:extLst>
            </p:cNvPr>
            <p:cNvPicPr>
              <a:picLocks noChangeAspect="1"/>
            </p:cNvPicPr>
            <p:nvPr/>
          </p:nvPicPr>
          <p:blipFill>
            <a:blip r:embed="rId3"/>
            <a:stretch>
              <a:fillRect/>
            </a:stretch>
          </p:blipFill>
          <p:spPr>
            <a:xfrm>
              <a:off x="2633767" y="2417638"/>
              <a:ext cx="1880462" cy="2650751"/>
            </a:xfrm>
            <a:prstGeom prst="rect">
              <a:avLst/>
            </a:prstGeom>
          </p:spPr>
        </p:pic>
        <p:sp>
          <p:nvSpPr>
            <p:cNvPr id="10" name="Content Placeholder 2">
              <a:extLst>
                <a:ext uri="{FF2B5EF4-FFF2-40B4-BE49-F238E27FC236}">
                  <a16:creationId xmlns:a16="http://schemas.microsoft.com/office/drawing/2014/main" id="{F1305D83-35F4-4683-898D-E6920168F379}"/>
                </a:ext>
              </a:extLst>
            </p:cNvPr>
            <p:cNvSpPr txBox="1">
              <a:spLocks/>
            </p:cNvSpPr>
            <p:nvPr/>
          </p:nvSpPr>
          <p:spPr>
            <a:xfrm>
              <a:off x="2770777" y="2522142"/>
              <a:ext cx="1697502" cy="2790087"/>
            </a:xfrm>
            <a:prstGeom prst="rect">
              <a:avLst/>
            </a:prstGeom>
          </p:spPr>
          <p:txBody>
            <a:bodyPr vert="horz" lIns="0" tIns="0" rIns="0" bIns="0" rtlCol="0">
              <a:noAutofit/>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pitchFamily="2" charset="0"/>
                  <a:ea typeface="Roboto Slab"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800" b="1" dirty="0">
                  <a:solidFill>
                    <a:schemeClr val="accent1">
                      <a:lumMod val="50000"/>
                    </a:schemeClr>
                  </a:solidFill>
                </a:rPr>
                <a:t>Physical</a:t>
              </a:r>
              <a:r>
                <a:rPr lang="en-GB" sz="1800" dirty="0">
                  <a:solidFill>
                    <a:schemeClr val="accent1">
                      <a:lumMod val="50000"/>
                    </a:schemeClr>
                  </a:solidFill>
                </a:rPr>
                <a:t> </a:t>
              </a:r>
            </a:p>
            <a:p>
              <a:pPr algn="ctr">
                <a:defRPr/>
              </a:pPr>
              <a:r>
                <a:rPr lang="en-GB" sz="1800" dirty="0">
                  <a:solidFill>
                    <a:schemeClr val="accent1">
                      <a:lumMod val="50000"/>
                    </a:schemeClr>
                  </a:solidFill>
                </a:rPr>
                <a:t>Sweating, trembling, palpitations, dry mouth, churning stomach</a:t>
              </a:r>
            </a:p>
          </p:txBody>
        </p:sp>
      </p:grpSp>
      <p:grpSp>
        <p:nvGrpSpPr>
          <p:cNvPr id="20" name="Group 19">
            <a:extLst>
              <a:ext uri="{FF2B5EF4-FFF2-40B4-BE49-F238E27FC236}">
                <a16:creationId xmlns:a16="http://schemas.microsoft.com/office/drawing/2014/main" id="{2B83232B-74CD-4C88-A5D4-692DF1E8FCDE}"/>
              </a:ext>
            </a:extLst>
          </p:cNvPr>
          <p:cNvGrpSpPr/>
          <p:nvPr/>
        </p:nvGrpSpPr>
        <p:grpSpPr>
          <a:xfrm>
            <a:off x="3625820" y="1271097"/>
            <a:ext cx="1880462" cy="2650751"/>
            <a:chOff x="684212" y="2417637"/>
            <a:chExt cx="1880462" cy="2650751"/>
          </a:xfrm>
        </p:grpSpPr>
        <p:pic>
          <p:nvPicPr>
            <p:cNvPr id="13" name="Picture 12">
              <a:extLst>
                <a:ext uri="{FF2B5EF4-FFF2-40B4-BE49-F238E27FC236}">
                  <a16:creationId xmlns:a16="http://schemas.microsoft.com/office/drawing/2014/main" id="{CF80CF4D-9B2C-4B00-BCE4-12E7A3FE0B89}"/>
                </a:ext>
              </a:extLst>
            </p:cNvPr>
            <p:cNvPicPr>
              <a:picLocks noChangeAspect="1"/>
            </p:cNvPicPr>
            <p:nvPr/>
          </p:nvPicPr>
          <p:blipFill>
            <a:blip r:embed="rId3"/>
            <a:stretch>
              <a:fillRect/>
            </a:stretch>
          </p:blipFill>
          <p:spPr>
            <a:xfrm>
              <a:off x="684212" y="2417637"/>
              <a:ext cx="1880462" cy="2650751"/>
            </a:xfrm>
            <a:prstGeom prst="rect">
              <a:avLst/>
            </a:prstGeom>
          </p:spPr>
        </p:pic>
        <p:sp>
          <p:nvSpPr>
            <p:cNvPr id="11" name="Content Placeholder 2">
              <a:extLst>
                <a:ext uri="{FF2B5EF4-FFF2-40B4-BE49-F238E27FC236}">
                  <a16:creationId xmlns:a16="http://schemas.microsoft.com/office/drawing/2014/main" id="{7454F960-BF7B-4C11-8A69-8AD1D6B02AF5}"/>
                </a:ext>
              </a:extLst>
            </p:cNvPr>
            <p:cNvSpPr txBox="1">
              <a:spLocks/>
            </p:cNvSpPr>
            <p:nvPr/>
          </p:nvSpPr>
          <p:spPr>
            <a:xfrm>
              <a:off x="813128" y="2522143"/>
              <a:ext cx="1622629" cy="2406908"/>
            </a:xfrm>
            <a:prstGeom prst="rect">
              <a:avLst/>
            </a:prstGeom>
          </p:spPr>
          <p:txBody>
            <a:bodyPr vert="horz" lIns="0" tIns="0" rIns="0" bIns="0" rtlCol="0">
              <a:noAutofit/>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pitchFamily="2" charset="0"/>
                  <a:ea typeface="Roboto Slab"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800" b="1" dirty="0">
                  <a:solidFill>
                    <a:schemeClr val="accent1">
                      <a:lumMod val="50000"/>
                    </a:schemeClr>
                  </a:solidFill>
                </a:rPr>
                <a:t>Thoughts</a:t>
              </a:r>
              <a:endParaRPr lang="en-GB" sz="1800" dirty="0">
                <a:solidFill>
                  <a:schemeClr val="accent1">
                    <a:lumMod val="50000"/>
                  </a:schemeClr>
                </a:solidFill>
              </a:endParaRPr>
            </a:p>
            <a:p>
              <a:pPr algn="ctr">
                <a:defRPr/>
              </a:pPr>
              <a:r>
                <a:rPr lang="en-GB" sz="1800" dirty="0">
                  <a:solidFill>
                    <a:schemeClr val="accent1">
                      <a:lumMod val="50000"/>
                    </a:schemeClr>
                  </a:solidFill>
                </a:rPr>
                <a:t>I’ll never get it done, it’s the end of the world if…, everyone will think I’m useless etc.</a:t>
              </a:r>
            </a:p>
          </p:txBody>
        </p:sp>
      </p:grpSp>
      <p:grpSp>
        <p:nvGrpSpPr>
          <p:cNvPr id="28" name="Group 27">
            <a:extLst>
              <a:ext uri="{FF2B5EF4-FFF2-40B4-BE49-F238E27FC236}">
                <a16:creationId xmlns:a16="http://schemas.microsoft.com/office/drawing/2014/main" id="{53F07E12-A191-4724-8E6C-12F04205E7D0}"/>
              </a:ext>
            </a:extLst>
          </p:cNvPr>
          <p:cNvGrpSpPr/>
          <p:nvPr/>
        </p:nvGrpSpPr>
        <p:grpSpPr>
          <a:xfrm>
            <a:off x="9776052" y="1258289"/>
            <a:ext cx="1880462" cy="2889757"/>
            <a:chOff x="5814179" y="4381684"/>
            <a:chExt cx="1880462" cy="2889757"/>
          </a:xfrm>
        </p:grpSpPr>
        <p:pic>
          <p:nvPicPr>
            <p:cNvPr id="24" name="Picture 23">
              <a:extLst>
                <a:ext uri="{FF2B5EF4-FFF2-40B4-BE49-F238E27FC236}">
                  <a16:creationId xmlns:a16="http://schemas.microsoft.com/office/drawing/2014/main" id="{6195D0C3-78D3-48C7-9445-D5EB7EAD2D21}"/>
                </a:ext>
              </a:extLst>
            </p:cNvPr>
            <p:cNvPicPr>
              <a:picLocks noChangeAspect="1"/>
            </p:cNvPicPr>
            <p:nvPr/>
          </p:nvPicPr>
          <p:blipFill>
            <a:blip r:embed="rId3"/>
            <a:stretch>
              <a:fillRect/>
            </a:stretch>
          </p:blipFill>
          <p:spPr>
            <a:xfrm>
              <a:off x="5814179" y="4381684"/>
              <a:ext cx="1880462" cy="2650751"/>
            </a:xfrm>
            <a:prstGeom prst="rect">
              <a:avLst/>
            </a:prstGeom>
          </p:spPr>
        </p:pic>
        <p:sp>
          <p:nvSpPr>
            <p:cNvPr id="27" name="Content Placeholder 2">
              <a:extLst>
                <a:ext uri="{FF2B5EF4-FFF2-40B4-BE49-F238E27FC236}">
                  <a16:creationId xmlns:a16="http://schemas.microsoft.com/office/drawing/2014/main" id="{0BDCF052-1598-4A15-A298-DB1C13A06539}"/>
                </a:ext>
              </a:extLst>
            </p:cNvPr>
            <p:cNvSpPr txBox="1">
              <a:spLocks/>
            </p:cNvSpPr>
            <p:nvPr/>
          </p:nvSpPr>
          <p:spPr>
            <a:xfrm>
              <a:off x="5995497" y="4481354"/>
              <a:ext cx="1622629" cy="2790087"/>
            </a:xfrm>
            <a:prstGeom prst="rect">
              <a:avLst/>
            </a:prstGeom>
          </p:spPr>
          <p:txBody>
            <a:bodyPr vert="horz" lIns="0" tIns="0" rIns="0" bIns="0" rtlCol="0">
              <a:noAutofit/>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pitchFamily="2" charset="0"/>
                  <a:ea typeface="Roboto Slab"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sz="1800" b="1" dirty="0">
                  <a:solidFill>
                    <a:schemeClr val="accent1">
                      <a:lumMod val="50000"/>
                    </a:schemeClr>
                  </a:solidFill>
                </a:rPr>
                <a:t>Behaviour </a:t>
              </a:r>
              <a:r>
                <a:rPr lang="en-GB" sz="1600" dirty="0">
                  <a:solidFill>
                    <a:schemeClr val="accent1">
                      <a:lumMod val="50000"/>
                    </a:schemeClr>
                  </a:solidFill>
                </a:rPr>
                <a:t>Impatience, easily distracted, restlessness, agitated, sleep difficulties</a:t>
              </a:r>
            </a:p>
            <a:p>
              <a:pPr algn="ctr">
                <a:defRPr/>
              </a:pPr>
              <a:r>
                <a:rPr lang="en-GB" sz="1600" dirty="0">
                  <a:solidFill>
                    <a:schemeClr val="accent1">
                      <a:lumMod val="50000"/>
                    </a:schemeClr>
                  </a:solidFill>
                </a:rPr>
                <a:t>Avoidance of anxiety provoking situations </a:t>
              </a:r>
            </a:p>
          </p:txBody>
        </p:sp>
      </p:grpSp>
      <p:pic>
        <p:nvPicPr>
          <p:cNvPr id="3" name="Picture 2" descr="A close up of a logo&#10;&#10;Description automatically generated">
            <a:extLst>
              <a:ext uri="{FF2B5EF4-FFF2-40B4-BE49-F238E27FC236}">
                <a16:creationId xmlns:a16="http://schemas.microsoft.com/office/drawing/2014/main" id="{1D3872D7-546D-C87F-80C5-4AC57433D103}"/>
              </a:ext>
            </a:extLst>
          </p:cNvPr>
          <p:cNvPicPr>
            <a:picLocks noChangeAspect="1"/>
          </p:cNvPicPr>
          <p:nvPr/>
        </p:nvPicPr>
        <p:blipFill>
          <a:blip r:embed="rId4"/>
          <a:stretch>
            <a:fillRect/>
          </a:stretch>
        </p:blipFill>
        <p:spPr>
          <a:xfrm>
            <a:off x="737929" y="2048462"/>
            <a:ext cx="1838569" cy="1816506"/>
          </a:xfrm>
          <a:prstGeom prst="rect">
            <a:avLst/>
          </a:prstGeom>
        </p:spPr>
      </p:pic>
      <p:sp>
        <p:nvSpPr>
          <p:cNvPr id="4" name="TextBox 3">
            <a:extLst>
              <a:ext uri="{FF2B5EF4-FFF2-40B4-BE49-F238E27FC236}">
                <a16:creationId xmlns:a16="http://schemas.microsoft.com/office/drawing/2014/main" id="{14C1F229-B4C4-BDE1-3879-C53534933524}"/>
              </a:ext>
            </a:extLst>
          </p:cNvPr>
          <p:cNvSpPr txBox="1"/>
          <p:nvPr/>
        </p:nvSpPr>
        <p:spPr>
          <a:xfrm rot="10800000" flipH="1" flipV="1">
            <a:off x="628815" y="1047149"/>
            <a:ext cx="2104846" cy="723275"/>
          </a:xfrm>
          <a:prstGeom prst="rect">
            <a:avLst/>
          </a:prstGeom>
          <a:noFill/>
        </p:spPr>
        <p:txBody>
          <a:bodyPr wrap="square" rtlCol="0">
            <a:spAutoFit/>
          </a:bodyPr>
          <a:lstStyle/>
          <a:p>
            <a:pPr algn="ctr">
              <a:spcAft>
                <a:spcPts val="600"/>
              </a:spcAft>
              <a:defRPr/>
            </a:pPr>
            <a:r>
              <a:rPr lang="en-US" sz="1200" b="1" dirty="0">
                <a:solidFill>
                  <a:srgbClr val="005E84"/>
                </a:solidFill>
                <a:latin typeface="Roboto Slab" pitchFamily="2" charset="0"/>
                <a:ea typeface="Roboto Slab" pitchFamily="2" charset="0"/>
              </a:rPr>
              <a:t>Behaviour</a:t>
            </a:r>
          </a:p>
          <a:p>
            <a:pPr algn="ctr">
              <a:spcAft>
                <a:spcPts val="600"/>
              </a:spcAft>
              <a:defRPr/>
            </a:pPr>
            <a:r>
              <a:rPr lang="en-US" sz="1200" b="1" dirty="0">
                <a:solidFill>
                  <a:srgbClr val="005E84"/>
                </a:solidFill>
                <a:latin typeface="Roboto Slab" pitchFamily="2" charset="0"/>
                <a:ea typeface="Roboto Slab" pitchFamily="2" charset="0"/>
              </a:rPr>
              <a:t>Try avoid anxiety and situations that cause it</a:t>
            </a:r>
          </a:p>
        </p:txBody>
      </p:sp>
      <p:sp>
        <p:nvSpPr>
          <p:cNvPr id="5" name="TextBox 4">
            <a:extLst>
              <a:ext uri="{FF2B5EF4-FFF2-40B4-BE49-F238E27FC236}">
                <a16:creationId xmlns:a16="http://schemas.microsoft.com/office/drawing/2014/main" id="{534FBA30-4C35-61A9-CAE1-9DA3BD4852F7}"/>
              </a:ext>
            </a:extLst>
          </p:cNvPr>
          <p:cNvSpPr txBox="1"/>
          <p:nvPr/>
        </p:nvSpPr>
        <p:spPr>
          <a:xfrm>
            <a:off x="2323124" y="3115995"/>
            <a:ext cx="1254019" cy="1461939"/>
          </a:xfrm>
          <a:prstGeom prst="rect">
            <a:avLst/>
          </a:prstGeom>
          <a:noFill/>
        </p:spPr>
        <p:txBody>
          <a:bodyPr wrap="square" rtlCol="0">
            <a:spAutoFit/>
          </a:bodyPr>
          <a:lstStyle/>
          <a:p>
            <a:pPr algn="ctr">
              <a:spcAft>
                <a:spcPts val="600"/>
              </a:spcAft>
            </a:pPr>
            <a:r>
              <a:rPr lang="en-US" sz="1200" b="1" dirty="0">
                <a:solidFill>
                  <a:srgbClr val="005E84"/>
                </a:solidFill>
                <a:latin typeface="Roboto Slab" pitchFamily="2" charset="0"/>
                <a:ea typeface="Roboto Slab" pitchFamily="2" charset="0"/>
              </a:rPr>
              <a:t>Negative thoughts</a:t>
            </a:r>
          </a:p>
          <a:p>
            <a:pPr algn="ctr">
              <a:spcAft>
                <a:spcPts val="600"/>
              </a:spcAft>
            </a:pPr>
            <a:r>
              <a:rPr lang="en-US" sz="1200" dirty="0">
                <a:solidFill>
                  <a:srgbClr val="005E84"/>
                </a:solidFill>
                <a:latin typeface="Roboto Slab" pitchFamily="2" charset="0"/>
                <a:ea typeface="Roboto Slab" pitchFamily="2" charset="0"/>
              </a:rPr>
              <a:t>I’m going to die. </a:t>
            </a:r>
            <a:br>
              <a:rPr lang="en-US" sz="1200" dirty="0">
                <a:solidFill>
                  <a:srgbClr val="005E84"/>
                </a:solidFill>
                <a:latin typeface="Roboto Slab" pitchFamily="2" charset="0"/>
                <a:ea typeface="Roboto Slab" pitchFamily="2" charset="0"/>
              </a:rPr>
            </a:br>
            <a:r>
              <a:rPr lang="en-US" sz="1200" dirty="0">
                <a:solidFill>
                  <a:srgbClr val="005E84"/>
                </a:solidFill>
                <a:latin typeface="Roboto Slab" pitchFamily="2" charset="0"/>
                <a:ea typeface="Roboto Slab" pitchFamily="2" charset="0"/>
              </a:rPr>
              <a:t>I can’t cope. What will people think?</a:t>
            </a:r>
          </a:p>
        </p:txBody>
      </p:sp>
      <p:pic>
        <p:nvPicPr>
          <p:cNvPr id="6" name="Picture 5" descr="A picture containing dark, lit, flying, large&#10;&#10;Description automatically generated">
            <a:extLst>
              <a:ext uri="{FF2B5EF4-FFF2-40B4-BE49-F238E27FC236}">
                <a16:creationId xmlns:a16="http://schemas.microsoft.com/office/drawing/2014/main" id="{3F2AE5F8-797C-5A8C-5D62-8B7462FD7E5B}"/>
              </a:ext>
            </a:extLst>
          </p:cNvPr>
          <p:cNvPicPr>
            <a:picLocks noChangeAspect="1"/>
          </p:cNvPicPr>
          <p:nvPr/>
        </p:nvPicPr>
        <p:blipFill>
          <a:blip r:embed="rId5"/>
          <a:stretch>
            <a:fillRect/>
          </a:stretch>
        </p:blipFill>
        <p:spPr>
          <a:xfrm rot="5662958">
            <a:off x="2364596" y="2041399"/>
            <a:ext cx="1109072" cy="969291"/>
          </a:xfrm>
          <a:prstGeom prst="rect">
            <a:avLst/>
          </a:prstGeom>
        </p:spPr>
      </p:pic>
      <p:pic>
        <p:nvPicPr>
          <p:cNvPr id="7" name="Picture 6" descr="A picture containing dark, lit, flying, large&#10;&#10;Description automatically generated">
            <a:extLst>
              <a:ext uri="{FF2B5EF4-FFF2-40B4-BE49-F238E27FC236}">
                <a16:creationId xmlns:a16="http://schemas.microsoft.com/office/drawing/2014/main" id="{F11D964B-3B89-4489-EC09-9395F5D4AA22}"/>
              </a:ext>
            </a:extLst>
          </p:cNvPr>
          <p:cNvPicPr>
            <a:picLocks noChangeAspect="1"/>
          </p:cNvPicPr>
          <p:nvPr/>
        </p:nvPicPr>
        <p:blipFill>
          <a:blip r:embed="rId5"/>
          <a:stretch>
            <a:fillRect/>
          </a:stretch>
        </p:blipFill>
        <p:spPr>
          <a:xfrm rot="10147652">
            <a:off x="1256004" y="3758480"/>
            <a:ext cx="1313503" cy="969291"/>
          </a:xfrm>
          <a:prstGeom prst="rect">
            <a:avLst/>
          </a:prstGeom>
        </p:spPr>
      </p:pic>
      <p:sp>
        <p:nvSpPr>
          <p:cNvPr id="8" name="TextBox 7">
            <a:extLst>
              <a:ext uri="{FF2B5EF4-FFF2-40B4-BE49-F238E27FC236}">
                <a16:creationId xmlns:a16="http://schemas.microsoft.com/office/drawing/2014/main" id="{20FD56F9-43C4-F029-CF10-27F3B89B223A}"/>
              </a:ext>
            </a:extLst>
          </p:cNvPr>
          <p:cNvSpPr txBox="1"/>
          <p:nvPr/>
        </p:nvSpPr>
        <p:spPr>
          <a:xfrm>
            <a:off x="-148426" y="3433551"/>
            <a:ext cx="1473526" cy="1092607"/>
          </a:xfrm>
          <a:prstGeom prst="rect">
            <a:avLst/>
          </a:prstGeom>
          <a:noFill/>
        </p:spPr>
        <p:txBody>
          <a:bodyPr wrap="square" rtlCol="0">
            <a:spAutoFit/>
          </a:bodyPr>
          <a:lstStyle/>
          <a:p>
            <a:pPr algn="ctr">
              <a:spcAft>
                <a:spcPts val="600"/>
              </a:spcAft>
            </a:pPr>
            <a:r>
              <a:rPr lang="en-US" sz="1200" b="1" dirty="0">
                <a:solidFill>
                  <a:srgbClr val="005E84"/>
                </a:solidFill>
                <a:latin typeface="Roboto Slab" pitchFamily="2" charset="0"/>
                <a:ea typeface="Roboto Slab" pitchFamily="2" charset="0"/>
              </a:rPr>
              <a:t>Physical response</a:t>
            </a:r>
          </a:p>
          <a:p>
            <a:pPr algn="ctr">
              <a:spcAft>
                <a:spcPts val="600"/>
              </a:spcAft>
            </a:pPr>
            <a:r>
              <a:rPr lang="en-US" sz="1200" dirty="0">
                <a:solidFill>
                  <a:srgbClr val="005E84"/>
                </a:solidFill>
                <a:latin typeface="Roboto Slab" pitchFamily="2" charset="0"/>
                <a:ea typeface="Roboto Slab" pitchFamily="2" charset="0"/>
              </a:rPr>
              <a:t>Fast heart, shaky, sweaty, out of breath</a:t>
            </a:r>
          </a:p>
        </p:txBody>
      </p:sp>
      <p:pic>
        <p:nvPicPr>
          <p:cNvPr id="12" name="Picture 11" descr="A picture containing dark, lit, flying, large&#10;&#10;Description automatically generated">
            <a:extLst>
              <a:ext uri="{FF2B5EF4-FFF2-40B4-BE49-F238E27FC236}">
                <a16:creationId xmlns:a16="http://schemas.microsoft.com/office/drawing/2014/main" id="{3EDCAFC9-CC56-88BD-7277-EE23B871B802}"/>
              </a:ext>
            </a:extLst>
          </p:cNvPr>
          <p:cNvPicPr>
            <a:picLocks noChangeAspect="1"/>
          </p:cNvPicPr>
          <p:nvPr/>
        </p:nvPicPr>
        <p:blipFill>
          <a:blip r:embed="rId5"/>
          <a:stretch>
            <a:fillRect/>
          </a:stretch>
        </p:blipFill>
        <p:spPr>
          <a:xfrm rot="18970202">
            <a:off x="-204655" y="1925372"/>
            <a:ext cx="1477104" cy="969291"/>
          </a:xfrm>
          <a:prstGeom prst="rect">
            <a:avLst/>
          </a:prstGeom>
        </p:spPr>
      </p:pic>
      <p:sp>
        <p:nvSpPr>
          <p:cNvPr id="14" name="TextBox 13">
            <a:extLst>
              <a:ext uri="{FF2B5EF4-FFF2-40B4-BE49-F238E27FC236}">
                <a16:creationId xmlns:a16="http://schemas.microsoft.com/office/drawing/2014/main" id="{ED269B93-A208-0BBD-2DD0-0C864F92A718}"/>
              </a:ext>
            </a:extLst>
          </p:cNvPr>
          <p:cNvSpPr txBox="1"/>
          <p:nvPr/>
        </p:nvSpPr>
        <p:spPr>
          <a:xfrm>
            <a:off x="307225" y="4756173"/>
            <a:ext cx="2748026" cy="723275"/>
          </a:xfrm>
          <a:prstGeom prst="rect">
            <a:avLst/>
          </a:prstGeom>
          <a:noFill/>
        </p:spPr>
        <p:txBody>
          <a:bodyPr wrap="square" rtlCol="0">
            <a:spAutoFit/>
          </a:bodyPr>
          <a:lstStyle/>
          <a:p>
            <a:pPr algn="ctr">
              <a:spcAft>
                <a:spcPts val="600"/>
              </a:spcAft>
            </a:pPr>
            <a:r>
              <a:rPr lang="en-US" sz="1200" b="1" dirty="0">
                <a:solidFill>
                  <a:srgbClr val="005E84"/>
                </a:solidFill>
                <a:latin typeface="Roboto Slab" pitchFamily="2" charset="0"/>
                <a:ea typeface="Roboto Slab" pitchFamily="2" charset="0"/>
              </a:rPr>
              <a:t>Emotions</a:t>
            </a:r>
          </a:p>
          <a:p>
            <a:pPr algn="ctr">
              <a:spcAft>
                <a:spcPts val="600"/>
              </a:spcAft>
            </a:pPr>
            <a:r>
              <a:rPr lang="en-US" sz="1200" dirty="0">
                <a:solidFill>
                  <a:srgbClr val="005E84"/>
                </a:solidFill>
                <a:latin typeface="Roboto Slab" pitchFamily="2" charset="0"/>
                <a:ea typeface="Roboto Slab" pitchFamily="2" charset="0"/>
              </a:rPr>
              <a:t>Fearful of the situation. Fearful of the fear. Irritability</a:t>
            </a:r>
          </a:p>
        </p:txBody>
      </p:sp>
      <p:grpSp>
        <p:nvGrpSpPr>
          <p:cNvPr id="15" name="Group 14">
            <a:extLst>
              <a:ext uri="{FF2B5EF4-FFF2-40B4-BE49-F238E27FC236}">
                <a16:creationId xmlns:a16="http://schemas.microsoft.com/office/drawing/2014/main" id="{36ECA5E4-8D53-E622-F5F7-2BDCABC48CD9}"/>
              </a:ext>
            </a:extLst>
          </p:cNvPr>
          <p:cNvGrpSpPr/>
          <p:nvPr/>
        </p:nvGrpSpPr>
        <p:grpSpPr>
          <a:xfrm>
            <a:off x="3628441" y="4357591"/>
            <a:ext cx="2748026" cy="1627654"/>
            <a:chOff x="5702474" y="4985461"/>
            <a:chExt cx="2400160" cy="1521702"/>
          </a:xfrm>
        </p:grpSpPr>
        <p:pic>
          <p:nvPicPr>
            <p:cNvPr id="16" name="Picture 15" descr="A picture containing icon&#10;&#10;Description automatically generated">
              <a:extLst>
                <a:ext uri="{FF2B5EF4-FFF2-40B4-BE49-F238E27FC236}">
                  <a16:creationId xmlns:a16="http://schemas.microsoft.com/office/drawing/2014/main" id="{6C6AF1A0-0500-756F-2AFD-9FBBCA366646}"/>
                </a:ext>
              </a:extLst>
            </p:cNvPr>
            <p:cNvPicPr>
              <a:picLocks noChangeAspect="1"/>
            </p:cNvPicPr>
            <p:nvPr/>
          </p:nvPicPr>
          <p:blipFill>
            <a:blip r:embed="rId6"/>
            <a:stretch>
              <a:fillRect/>
            </a:stretch>
          </p:blipFill>
          <p:spPr>
            <a:xfrm flipH="1">
              <a:off x="5702474" y="4985461"/>
              <a:ext cx="2400160" cy="1521702"/>
            </a:xfrm>
            <a:prstGeom prst="rect">
              <a:avLst/>
            </a:prstGeom>
          </p:spPr>
        </p:pic>
        <p:sp>
          <p:nvSpPr>
            <p:cNvPr id="18" name="TextBox 17">
              <a:extLst>
                <a:ext uri="{FF2B5EF4-FFF2-40B4-BE49-F238E27FC236}">
                  <a16:creationId xmlns:a16="http://schemas.microsoft.com/office/drawing/2014/main" id="{7DDF3F20-FC7B-228D-64A6-ED91EFD2D6CB}"/>
                </a:ext>
              </a:extLst>
            </p:cNvPr>
            <p:cNvSpPr txBox="1"/>
            <p:nvPr/>
          </p:nvSpPr>
          <p:spPr>
            <a:xfrm>
              <a:off x="6372225" y="5542967"/>
              <a:ext cx="1582616" cy="307777"/>
            </a:xfrm>
            <a:prstGeom prst="rect">
              <a:avLst/>
            </a:prstGeom>
            <a:noFill/>
          </p:spPr>
          <p:txBody>
            <a:bodyPr wrap="square" rtlCol="0">
              <a:spAutoFit/>
            </a:bodyPr>
            <a:lstStyle/>
            <a:p>
              <a:r>
                <a:rPr lang="en-US" sz="1400" dirty="0">
                  <a:solidFill>
                    <a:srgbClr val="EF811B"/>
                  </a:solidFill>
                  <a:latin typeface="Roboto Slab" pitchFamily="2" charset="0"/>
                  <a:ea typeface="Roboto Slab" pitchFamily="2" charset="0"/>
                </a:rPr>
                <a:t>Fear of the fear</a:t>
              </a:r>
            </a:p>
          </p:txBody>
        </p:sp>
      </p:grpSp>
      <p:sp>
        <p:nvSpPr>
          <p:cNvPr id="22" name="TextBox 21">
            <a:extLst>
              <a:ext uri="{FF2B5EF4-FFF2-40B4-BE49-F238E27FC236}">
                <a16:creationId xmlns:a16="http://schemas.microsoft.com/office/drawing/2014/main" id="{60A713A4-CB4F-C412-281C-7D26631E0D89}"/>
              </a:ext>
            </a:extLst>
          </p:cNvPr>
          <p:cNvSpPr txBox="1"/>
          <p:nvPr/>
        </p:nvSpPr>
        <p:spPr>
          <a:xfrm>
            <a:off x="724297" y="2739321"/>
            <a:ext cx="1865832" cy="369332"/>
          </a:xfrm>
          <a:prstGeom prst="rect">
            <a:avLst/>
          </a:prstGeom>
          <a:noFill/>
        </p:spPr>
        <p:txBody>
          <a:bodyPr wrap="none" rtlCol="0">
            <a:spAutoFit/>
          </a:bodyPr>
          <a:lstStyle/>
          <a:p>
            <a:r>
              <a:rPr lang="en-GB" dirty="0"/>
              <a:t>The Anxiety Cycle</a:t>
            </a:r>
          </a:p>
        </p:txBody>
      </p:sp>
      <p:sp>
        <p:nvSpPr>
          <p:cNvPr id="25" name="Oval 24">
            <a:extLst>
              <a:ext uri="{FF2B5EF4-FFF2-40B4-BE49-F238E27FC236}">
                <a16:creationId xmlns:a16="http://schemas.microsoft.com/office/drawing/2014/main" id="{F4FEC7F0-918B-3403-342D-6950AC2DC9E8}"/>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93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2"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FF5F-DD3F-4ED7-9EFC-F277D9AA9E91}"/>
              </a:ext>
            </a:extLst>
          </p:cNvPr>
          <p:cNvSpPr>
            <a:spLocks noGrp="1"/>
          </p:cNvSpPr>
          <p:nvPr>
            <p:ph type="title"/>
          </p:nvPr>
        </p:nvSpPr>
        <p:spPr>
          <a:xfrm>
            <a:off x="66675" y="920142"/>
            <a:ext cx="3338999" cy="3061308"/>
          </a:xfrm>
        </p:spPr>
        <p:txBody>
          <a:bodyPr>
            <a:normAutofit/>
          </a:bodyPr>
          <a:lstStyle/>
          <a:p>
            <a:pPr algn="ctr"/>
            <a:r>
              <a:rPr lang="en-GB" sz="3200" dirty="0">
                <a:solidFill>
                  <a:schemeClr val="bg1"/>
                </a:solidFill>
              </a:rPr>
              <a:t>Avoidance is not the answer…… it only shrinks your world and limits your horizons</a:t>
            </a:r>
          </a:p>
        </p:txBody>
      </p:sp>
      <p:sp>
        <p:nvSpPr>
          <p:cNvPr id="3" name="Content Placeholder 2">
            <a:extLst>
              <a:ext uri="{FF2B5EF4-FFF2-40B4-BE49-F238E27FC236}">
                <a16:creationId xmlns:a16="http://schemas.microsoft.com/office/drawing/2014/main" id="{E59854E1-00D2-4DAA-B77B-DAAC03FABEA9}"/>
              </a:ext>
            </a:extLst>
          </p:cNvPr>
          <p:cNvSpPr>
            <a:spLocks noGrp="1"/>
          </p:cNvSpPr>
          <p:nvPr>
            <p:ph idx="1"/>
          </p:nvPr>
        </p:nvSpPr>
        <p:spPr>
          <a:xfrm>
            <a:off x="3642049" y="674388"/>
            <a:ext cx="4907902" cy="5509223"/>
          </a:xfrm>
        </p:spPr>
        <p:txBody>
          <a:bodyPr anchor="t">
            <a:noAutofit/>
          </a:bodyPr>
          <a:lstStyle/>
          <a:p>
            <a:pPr marL="0" indent="0">
              <a:buNone/>
            </a:pPr>
            <a:r>
              <a:rPr lang="en-GB" sz="3200" dirty="0">
                <a:solidFill>
                  <a:schemeClr val="tx2"/>
                </a:solidFill>
              </a:rPr>
              <a:t>“ You are afraid of</a:t>
            </a:r>
          </a:p>
          <a:p>
            <a:pPr marL="0" indent="0">
              <a:buNone/>
            </a:pPr>
            <a:r>
              <a:rPr lang="en-GB" sz="3200" dirty="0">
                <a:solidFill>
                  <a:schemeClr val="tx2"/>
                </a:solidFill>
              </a:rPr>
              <a:t>surrender</a:t>
            </a:r>
          </a:p>
          <a:p>
            <a:pPr marL="0" indent="0">
              <a:buNone/>
            </a:pPr>
            <a:r>
              <a:rPr lang="en-GB" sz="3200" dirty="0">
                <a:solidFill>
                  <a:schemeClr val="tx2"/>
                </a:solidFill>
              </a:rPr>
              <a:t>because you don’t want to</a:t>
            </a:r>
          </a:p>
          <a:p>
            <a:pPr marL="0" indent="0">
              <a:buNone/>
            </a:pPr>
            <a:r>
              <a:rPr lang="en-GB" sz="3200" dirty="0">
                <a:solidFill>
                  <a:schemeClr val="tx2"/>
                </a:solidFill>
              </a:rPr>
              <a:t>lose</a:t>
            </a:r>
          </a:p>
          <a:p>
            <a:pPr marL="0" indent="0">
              <a:buNone/>
            </a:pPr>
            <a:r>
              <a:rPr lang="en-GB" sz="3200" dirty="0">
                <a:solidFill>
                  <a:schemeClr val="tx2"/>
                </a:solidFill>
              </a:rPr>
              <a:t>control.</a:t>
            </a:r>
          </a:p>
          <a:p>
            <a:pPr marL="0" indent="0">
              <a:buNone/>
            </a:pPr>
            <a:r>
              <a:rPr lang="en-GB" sz="3200" dirty="0">
                <a:solidFill>
                  <a:schemeClr val="tx2"/>
                </a:solidFill>
              </a:rPr>
              <a:t>But you never</a:t>
            </a:r>
          </a:p>
          <a:p>
            <a:pPr marL="0" indent="0">
              <a:buNone/>
            </a:pPr>
            <a:r>
              <a:rPr lang="en-GB" sz="3200" dirty="0">
                <a:solidFill>
                  <a:schemeClr val="tx2"/>
                </a:solidFill>
              </a:rPr>
              <a:t>had control;</a:t>
            </a:r>
          </a:p>
          <a:p>
            <a:pPr marL="0" indent="0">
              <a:buNone/>
            </a:pPr>
            <a:r>
              <a:rPr lang="en-GB" sz="3200" dirty="0">
                <a:solidFill>
                  <a:schemeClr val="tx2"/>
                </a:solidFill>
              </a:rPr>
              <a:t>all you had</a:t>
            </a:r>
          </a:p>
          <a:p>
            <a:pPr marL="0" indent="0">
              <a:buNone/>
            </a:pPr>
            <a:r>
              <a:rPr lang="en-GB" sz="3200" dirty="0">
                <a:solidFill>
                  <a:schemeClr val="tx2"/>
                </a:solidFill>
              </a:rPr>
              <a:t>was anxiety.”</a:t>
            </a:r>
          </a:p>
          <a:p>
            <a:pPr marL="0" indent="0">
              <a:buNone/>
            </a:pPr>
            <a:r>
              <a:rPr lang="en-GB" sz="3200" dirty="0">
                <a:solidFill>
                  <a:schemeClr val="bg1"/>
                </a:solidFill>
              </a:rPr>
              <a:t>Elizabeth Gilbert</a:t>
            </a:r>
            <a:endParaRPr lang="en-GB" sz="3200" dirty="0">
              <a:solidFill>
                <a:schemeClr val="tx2"/>
              </a:solidFill>
            </a:endParaRPr>
          </a:p>
        </p:txBody>
      </p:sp>
      <p:pic>
        <p:nvPicPr>
          <p:cNvPr id="5" name="Picture 4">
            <a:extLst>
              <a:ext uri="{FF2B5EF4-FFF2-40B4-BE49-F238E27FC236}">
                <a16:creationId xmlns:a16="http://schemas.microsoft.com/office/drawing/2014/main" id="{C87D1723-D4F5-8F67-5EC7-279934D24177}"/>
              </a:ext>
            </a:extLst>
          </p:cNvPr>
          <p:cNvPicPr>
            <a:picLocks noChangeAspect="1"/>
          </p:cNvPicPr>
          <p:nvPr/>
        </p:nvPicPr>
        <p:blipFill>
          <a:blip r:embed="rId2"/>
          <a:stretch>
            <a:fillRect/>
          </a:stretch>
        </p:blipFill>
        <p:spPr>
          <a:xfrm rot="410124">
            <a:off x="1926974" y="4424351"/>
            <a:ext cx="1580972" cy="2347912"/>
          </a:xfrm>
          <a:prstGeom prst="rect">
            <a:avLst/>
          </a:prstGeom>
        </p:spPr>
      </p:pic>
      <p:sp>
        <p:nvSpPr>
          <p:cNvPr id="4" name="TextBox 3">
            <a:extLst>
              <a:ext uri="{FF2B5EF4-FFF2-40B4-BE49-F238E27FC236}">
                <a16:creationId xmlns:a16="http://schemas.microsoft.com/office/drawing/2014/main" id="{479C1F44-C904-30CD-31AD-03D9063922AC}"/>
              </a:ext>
            </a:extLst>
          </p:cNvPr>
          <p:cNvSpPr txBox="1"/>
          <p:nvPr/>
        </p:nvSpPr>
        <p:spPr>
          <a:xfrm>
            <a:off x="7759182" y="3322040"/>
            <a:ext cx="3909904" cy="3416320"/>
          </a:xfrm>
          <a:prstGeom prst="rect">
            <a:avLst/>
          </a:prstGeom>
          <a:noFill/>
        </p:spPr>
        <p:txBody>
          <a:bodyPr wrap="square">
            <a:spAutoFit/>
          </a:bodyPr>
          <a:lstStyle/>
          <a:p>
            <a:r>
              <a:rPr lang="en-US" sz="2400" i="1" dirty="0">
                <a:solidFill>
                  <a:schemeClr val="accent5">
                    <a:lumMod val="50000"/>
                  </a:schemeClr>
                </a:solidFill>
                <a:latin typeface="Century Gothic" panose="020B0502020202020204" pitchFamily="34" charset="0"/>
                <a:cs typeface="Century Gothic" charset="0"/>
              </a:rPr>
              <a:t>For me, anxiety feels as if everyone in the world is waiting for me to trip up, so that they can laugh at me. It makes me feel nervous and unsure whether the next step I take is the best way forward."</a:t>
            </a:r>
            <a:endParaRPr lang="en-GB" sz="2400" dirty="0">
              <a:solidFill>
                <a:schemeClr val="accent5">
                  <a:lumMod val="50000"/>
                </a:schemeClr>
              </a:solidFill>
            </a:endParaRPr>
          </a:p>
        </p:txBody>
      </p:sp>
      <p:pic>
        <p:nvPicPr>
          <p:cNvPr id="7" name="Picture 6" descr="Young boy with hand on face">
            <a:extLst>
              <a:ext uri="{FF2B5EF4-FFF2-40B4-BE49-F238E27FC236}">
                <a16:creationId xmlns:a16="http://schemas.microsoft.com/office/drawing/2014/main" id="{8C484DBB-9014-6BB8-0FFE-E37522192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015" y="2712851"/>
            <a:ext cx="1201184" cy="3932257"/>
          </a:xfrm>
          <a:prstGeom prst="rect">
            <a:avLst/>
          </a:prstGeom>
        </p:spPr>
      </p:pic>
      <p:sp>
        <p:nvSpPr>
          <p:cNvPr id="8" name="Isosceles Triangle 7">
            <a:extLst>
              <a:ext uri="{FF2B5EF4-FFF2-40B4-BE49-F238E27FC236}">
                <a16:creationId xmlns:a16="http://schemas.microsoft.com/office/drawing/2014/main" id="{C0219646-EEAF-6771-BCEB-99CB33078F36}"/>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288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Diagram&#10;&#10;Description automatically generated">
            <a:extLst>
              <a:ext uri="{FF2B5EF4-FFF2-40B4-BE49-F238E27FC236}">
                <a16:creationId xmlns:a16="http://schemas.microsoft.com/office/drawing/2014/main" id="{7E8F4257-E132-47A0-3BA1-4C647EAC04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3711" y="747449"/>
            <a:ext cx="8005564" cy="5363102"/>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1AFDDEEB-5493-45D3-7AC6-B50A6CD7EB3D}"/>
              </a:ext>
            </a:extLst>
          </p:cNvPr>
          <p:cNvSpPr>
            <a:spLocks noGrp="1"/>
          </p:cNvSpPr>
          <p:nvPr>
            <p:ph type="title"/>
          </p:nvPr>
        </p:nvSpPr>
        <p:spPr>
          <a:xfrm>
            <a:off x="169962" y="747449"/>
            <a:ext cx="3252746" cy="3855624"/>
          </a:xfrm>
        </p:spPr>
        <p:txBody>
          <a:bodyPr vert="horz" lIns="91440" tIns="45720" rIns="91440" bIns="45720" rtlCol="0" anchor="ctr">
            <a:normAutofit/>
          </a:bodyPr>
          <a:lstStyle/>
          <a:p>
            <a:r>
              <a:rPr lang="en-US" sz="3200" kern="1200" dirty="0">
                <a:solidFill>
                  <a:srgbClr val="FFFFFF"/>
                </a:solidFill>
                <a:latin typeface="+mj-lt"/>
                <a:ea typeface="+mj-ea"/>
                <a:cs typeface="+mj-cs"/>
              </a:rPr>
              <a:t>Rescue or empower? Teaching  &amp; practicing self-awareness and self-care</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pic>
        <p:nvPicPr>
          <p:cNvPr id="9" name="Picture 2" descr="See the source image">
            <a:extLst>
              <a:ext uri="{FF2B5EF4-FFF2-40B4-BE49-F238E27FC236}">
                <a16:creationId xmlns:a16="http://schemas.microsoft.com/office/drawing/2014/main" id="{A15C79B6-5C20-C326-4439-96105F429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78" b="12052"/>
          <a:stretch/>
        </p:blipFill>
        <p:spPr bwMode="auto">
          <a:xfrm>
            <a:off x="221387" y="4162425"/>
            <a:ext cx="3149896" cy="2098165"/>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a:extLst>
              <a:ext uri="{FF2B5EF4-FFF2-40B4-BE49-F238E27FC236}">
                <a16:creationId xmlns:a16="http://schemas.microsoft.com/office/drawing/2014/main" id="{F39A8CDB-322E-146F-DD00-F1BA1519AC7E}"/>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804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809723-1BB6-0CA8-B86C-676974C3A7AF}"/>
              </a:ext>
            </a:extLst>
          </p:cNvPr>
          <p:cNvSpPr/>
          <p:nvPr/>
        </p:nvSpPr>
        <p:spPr>
          <a:xfrm>
            <a:off x="2368" y="669168"/>
            <a:ext cx="3263660" cy="543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dirty="0">
                <a:solidFill>
                  <a:schemeClr val="bg1"/>
                </a:solidFill>
              </a:rPr>
              <a:t>The power of calm</a:t>
            </a:r>
            <a:endParaRPr lang="en-GB" sz="3200" dirty="0"/>
          </a:p>
        </p:txBody>
      </p:sp>
      <p:sp>
        <p:nvSpPr>
          <p:cNvPr id="8" name="Rectangle 7">
            <a:extLst>
              <a:ext uri="{FF2B5EF4-FFF2-40B4-BE49-F238E27FC236}">
                <a16:creationId xmlns:a16="http://schemas.microsoft.com/office/drawing/2014/main" id="{7411F4C0-EDD6-6264-F5C4-5475CFF18E64}"/>
              </a:ext>
            </a:extLst>
          </p:cNvPr>
          <p:cNvSpPr/>
          <p:nvPr/>
        </p:nvSpPr>
        <p:spPr>
          <a:xfrm>
            <a:off x="11729247" y="446335"/>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8710A3C6-A182-DEA6-AC12-0B75A156F81A}"/>
              </a:ext>
            </a:extLst>
          </p:cNvPr>
          <p:cNvPicPr>
            <a:picLocks noChangeAspect="1"/>
          </p:cNvPicPr>
          <p:nvPr/>
        </p:nvPicPr>
        <p:blipFill>
          <a:blip r:embed="rId2"/>
          <a:stretch>
            <a:fillRect/>
          </a:stretch>
        </p:blipFill>
        <p:spPr>
          <a:xfrm>
            <a:off x="7243736" y="446335"/>
            <a:ext cx="4118537" cy="4202760"/>
          </a:xfrm>
          <a:prstGeom prst="rect">
            <a:avLst/>
          </a:prstGeom>
          <a:ln w="12700">
            <a:solidFill>
              <a:schemeClr val="accent1">
                <a:lumMod val="50000"/>
              </a:schemeClr>
            </a:solidFill>
          </a:ln>
        </p:spPr>
      </p:pic>
      <p:pic>
        <p:nvPicPr>
          <p:cNvPr id="2" name="Content Placeholder 3" descr="Text&#10;&#10;Description automatically generated">
            <a:extLst>
              <a:ext uri="{FF2B5EF4-FFF2-40B4-BE49-F238E27FC236}">
                <a16:creationId xmlns:a16="http://schemas.microsoft.com/office/drawing/2014/main" id="{6D4FFEF5-5B8D-1EAB-A5F3-3CBD3751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39" y="2017581"/>
            <a:ext cx="2525515" cy="3576130"/>
          </a:xfrm>
          <a:prstGeom prst="rect">
            <a:avLst/>
          </a:prstGeom>
        </p:spPr>
      </p:pic>
      <p:sp>
        <p:nvSpPr>
          <p:cNvPr id="5" name="TextBox 4">
            <a:extLst>
              <a:ext uri="{FF2B5EF4-FFF2-40B4-BE49-F238E27FC236}">
                <a16:creationId xmlns:a16="http://schemas.microsoft.com/office/drawing/2014/main" id="{D460EEF3-F664-851B-9B39-01B3B63B4431}"/>
              </a:ext>
            </a:extLst>
          </p:cNvPr>
          <p:cNvSpPr txBox="1"/>
          <p:nvPr/>
        </p:nvSpPr>
        <p:spPr>
          <a:xfrm>
            <a:off x="3562960" y="784149"/>
            <a:ext cx="2971800" cy="2492990"/>
          </a:xfrm>
          <a:prstGeom prst="rect">
            <a:avLst/>
          </a:prstGeom>
          <a:noFill/>
        </p:spPr>
        <p:txBody>
          <a:bodyPr wrap="square">
            <a:spAutoFit/>
          </a:bodyPr>
          <a:lstStyle/>
          <a:p>
            <a:pPr lvl="0"/>
            <a:r>
              <a:rPr lang="en-GB" sz="2000" b="1" dirty="0">
                <a:solidFill>
                  <a:schemeClr val="tx2"/>
                </a:solidFill>
              </a:rPr>
              <a:t>“Calm is an intention. Do we want to infect people with more anxiety, or heal ourselves and the people around us with calm?”</a:t>
            </a:r>
          </a:p>
          <a:p>
            <a:pPr lvl="0"/>
            <a:endParaRPr lang="en-GB" dirty="0">
              <a:solidFill>
                <a:schemeClr val="tx2"/>
              </a:solidFill>
            </a:endParaRPr>
          </a:p>
          <a:p>
            <a:pPr lvl="0"/>
            <a:r>
              <a:rPr lang="en-GB" dirty="0">
                <a:solidFill>
                  <a:schemeClr val="tx2"/>
                </a:solidFill>
              </a:rPr>
              <a:t> </a:t>
            </a:r>
            <a:r>
              <a:rPr lang="en-GB" dirty="0" err="1">
                <a:solidFill>
                  <a:schemeClr val="tx2"/>
                </a:solidFill>
              </a:rPr>
              <a:t>Brene</a:t>
            </a:r>
            <a:r>
              <a:rPr lang="en-GB" dirty="0">
                <a:solidFill>
                  <a:schemeClr val="tx2"/>
                </a:solidFill>
              </a:rPr>
              <a:t> Brown</a:t>
            </a:r>
            <a:endParaRPr lang="en-US" dirty="0">
              <a:solidFill>
                <a:schemeClr val="tx2"/>
              </a:solidFill>
            </a:endParaRPr>
          </a:p>
        </p:txBody>
      </p:sp>
      <p:sp>
        <p:nvSpPr>
          <p:cNvPr id="9" name="TextBox 8">
            <a:extLst>
              <a:ext uri="{FF2B5EF4-FFF2-40B4-BE49-F238E27FC236}">
                <a16:creationId xmlns:a16="http://schemas.microsoft.com/office/drawing/2014/main" id="{A4AD6BA9-70C1-66AE-5C6C-297F53BC7E36}"/>
              </a:ext>
            </a:extLst>
          </p:cNvPr>
          <p:cNvSpPr txBox="1"/>
          <p:nvPr/>
        </p:nvSpPr>
        <p:spPr>
          <a:xfrm>
            <a:off x="3486760" y="4793492"/>
            <a:ext cx="6096000" cy="1600438"/>
          </a:xfrm>
          <a:prstGeom prst="rect">
            <a:avLst/>
          </a:prstGeom>
          <a:noFill/>
        </p:spPr>
        <p:txBody>
          <a:bodyPr wrap="square">
            <a:spAutoFit/>
          </a:bodyPr>
          <a:lstStyle/>
          <a:p>
            <a:pPr lvl="0"/>
            <a:r>
              <a:rPr lang="en-GB" sz="2000" b="1" dirty="0">
                <a:solidFill>
                  <a:schemeClr val="tx2"/>
                </a:solidFill>
              </a:rPr>
              <a:t>“Intensity and reactivity only breed more of the same. Calm is also contagious. Nothing is more important than getting a grip on your own reactivity.”  </a:t>
            </a:r>
          </a:p>
          <a:p>
            <a:pPr lvl="0"/>
            <a:endParaRPr lang="en-GB" sz="2000" b="1" dirty="0">
              <a:solidFill>
                <a:schemeClr val="tx2"/>
              </a:solidFill>
            </a:endParaRPr>
          </a:p>
          <a:p>
            <a:pPr lvl="0"/>
            <a:r>
              <a:rPr lang="en-GB" dirty="0">
                <a:solidFill>
                  <a:schemeClr val="tx2"/>
                </a:solidFill>
              </a:rPr>
              <a:t>Harriet Lerner</a:t>
            </a:r>
            <a:endParaRPr lang="en-US" dirty="0">
              <a:solidFill>
                <a:schemeClr val="tx2"/>
              </a:solidFill>
            </a:endParaRPr>
          </a:p>
        </p:txBody>
      </p:sp>
      <p:sp>
        <p:nvSpPr>
          <p:cNvPr id="4" name="Isosceles Triangle 3">
            <a:extLst>
              <a:ext uri="{FF2B5EF4-FFF2-40B4-BE49-F238E27FC236}">
                <a16:creationId xmlns:a16="http://schemas.microsoft.com/office/drawing/2014/main" id="{1ED7BE42-E2F5-4527-DCB2-277B784A11C4}"/>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864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8211-1ECE-092A-CAFF-C30E3FAA7E59}"/>
              </a:ext>
            </a:extLst>
          </p:cNvPr>
          <p:cNvSpPr>
            <a:spLocks noGrp="1"/>
          </p:cNvSpPr>
          <p:nvPr>
            <p:ph type="title"/>
          </p:nvPr>
        </p:nvSpPr>
        <p:spPr>
          <a:xfrm>
            <a:off x="180363" y="788565"/>
            <a:ext cx="3124900" cy="1412427"/>
          </a:xfrm>
        </p:spPr>
        <p:txBody>
          <a:bodyPr>
            <a:normAutofit/>
          </a:bodyPr>
          <a:lstStyle/>
          <a:p>
            <a:r>
              <a:rPr lang="en-GB" sz="3200" dirty="0"/>
              <a:t>Strategies to </a:t>
            </a:r>
            <a:br>
              <a:rPr lang="en-GB" sz="3200" dirty="0"/>
            </a:br>
            <a:r>
              <a:rPr lang="en-GB" sz="3200" dirty="0"/>
              <a:t>help your child</a:t>
            </a:r>
          </a:p>
        </p:txBody>
      </p:sp>
      <p:pic>
        <p:nvPicPr>
          <p:cNvPr id="5" name="Picture 4">
            <a:extLst>
              <a:ext uri="{FF2B5EF4-FFF2-40B4-BE49-F238E27FC236}">
                <a16:creationId xmlns:a16="http://schemas.microsoft.com/office/drawing/2014/main" id="{E3FDA14A-E51F-B7EB-9009-905662A5C55B}"/>
              </a:ext>
            </a:extLst>
          </p:cNvPr>
          <p:cNvPicPr>
            <a:picLocks noChangeAspect="1"/>
          </p:cNvPicPr>
          <p:nvPr/>
        </p:nvPicPr>
        <p:blipFill>
          <a:blip r:embed="rId2"/>
          <a:stretch>
            <a:fillRect/>
          </a:stretch>
        </p:blipFill>
        <p:spPr>
          <a:xfrm>
            <a:off x="3593138" y="578671"/>
            <a:ext cx="8023473" cy="5607525"/>
          </a:xfrm>
          <a:prstGeom prst="rect">
            <a:avLst/>
          </a:prstGeom>
        </p:spPr>
      </p:pic>
      <p:pic>
        <p:nvPicPr>
          <p:cNvPr id="4" name="Picture 3">
            <a:extLst>
              <a:ext uri="{FF2B5EF4-FFF2-40B4-BE49-F238E27FC236}">
                <a16:creationId xmlns:a16="http://schemas.microsoft.com/office/drawing/2014/main" id="{D410B055-6F8D-B928-050A-5D0188451A45}"/>
              </a:ext>
            </a:extLst>
          </p:cNvPr>
          <p:cNvPicPr>
            <a:picLocks noChangeAspect="1"/>
          </p:cNvPicPr>
          <p:nvPr/>
        </p:nvPicPr>
        <p:blipFill>
          <a:blip r:embed="rId3"/>
          <a:stretch>
            <a:fillRect/>
          </a:stretch>
        </p:blipFill>
        <p:spPr>
          <a:xfrm rot="21073080">
            <a:off x="233305" y="3647092"/>
            <a:ext cx="3019017" cy="2110679"/>
          </a:xfrm>
          <a:prstGeom prst="rect">
            <a:avLst/>
          </a:prstGeom>
        </p:spPr>
      </p:pic>
      <p:sp>
        <p:nvSpPr>
          <p:cNvPr id="8" name="TextBox 7">
            <a:extLst>
              <a:ext uri="{FF2B5EF4-FFF2-40B4-BE49-F238E27FC236}">
                <a16:creationId xmlns:a16="http://schemas.microsoft.com/office/drawing/2014/main" id="{C71060C8-8D8C-4B44-E640-D7D476840B5F}"/>
              </a:ext>
            </a:extLst>
          </p:cNvPr>
          <p:cNvSpPr txBox="1"/>
          <p:nvPr/>
        </p:nvSpPr>
        <p:spPr>
          <a:xfrm>
            <a:off x="1255947" y="6153868"/>
            <a:ext cx="6102220" cy="646331"/>
          </a:xfrm>
          <a:prstGeom prst="rect">
            <a:avLst/>
          </a:prstGeom>
          <a:noFill/>
        </p:spPr>
        <p:txBody>
          <a:bodyPr wrap="square">
            <a:spAutoFit/>
          </a:bodyPr>
          <a:lstStyle/>
          <a:p>
            <a:r>
              <a:rPr lang="en-GB" dirty="0">
                <a:solidFill>
                  <a:srgbClr val="7030A0"/>
                </a:solidFill>
                <a:hlinkClick r:id="rId4">
                  <a:extLst>
                    <a:ext uri="{A12FA001-AC4F-418D-AE19-62706E023703}">
                      <ahyp:hlinkClr xmlns:ahyp="http://schemas.microsoft.com/office/drawing/2018/hyperlinkcolor" val="tx"/>
                    </a:ext>
                  </a:extLst>
                </a:hlinkClick>
              </a:rPr>
              <a:t>Let’s talk about anxiety: animation and teacher toolkit (annafreud.org)</a:t>
            </a:r>
            <a:endParaRPr lang="en-GB" dirty="0">
              <a:solidFill>
                <a:srgbClr val="7030A0"/>
              </a:solidFill>
            </a:endParaRPr>
          </a:p>
        </p:txBody>
      </p:sp>
      <p:sp>
        <p:nvSpPr>
          <p:cNvPr id="3" name="Oval 2">
            <a:extLst>
              <a:ext uri="{FF2B5EF4-FFF2-40B4-BE49-F238E27FC236}">
                <a16:creationId xmlns:a16="http://schemas.microsoft.com/office/drawing/2014/main" id="{FD312C2C-3CFA-4884-AC46-57EEF2A23C99}"/>
              </a:ext>
            </a:extLst>
          </p:cNvPr>
          <p:cNvSpPr/>
          <p:nvPr/>
        </p:nvSpPr>
        <p:spPr>
          <a:xfrm>
            <a:off x="89877" y="6590474"/>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9457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A9D5-7CA6-43E4-8B58-D95BEB80AEF6}"/>
              </a:ext>
            </a:extLst>
          </p:cNvPr>
          <p:cNvSpPr>
            <a:spLocks noGrp="1"/>
          </p:cNvSpPr>
          <p:nvPr>
            <p:ph type="title"/>
          </p:nvPr>
        </p:nvSpPr>
        <p:spPr>
          <a:xfrm>
            <a:off x="183180" y="551012"/>
            <a:ext cx="2669406" cy="1781175"/>
          </a:xfrm>
        </p:spPr>
        <p:txBody>
          <a:bodyPr vert="horz" lIns="91440" tIns="45720" rIns="91440" bIns="45720" rtlCol="0" anchor="ctr">
            <a:normAutofit/>
          </a:bodyPr>
          <a:lstStyle/>
          <a:p>
            <a:r>
              <a:rPr lang="en-US" sz="3200" kern="1200" dirty="0">
                <a:solidFill>
                  <a:srgbClr val="FFFFFF"/>
                </a:solidFill>
                <a:latin typeface="+mj-lt"/>
                <a:ea typeface="+mj-ea"/>
                <a:cs typeface="+mj-cs"/>
              </a:rPr>
              <a:t>Strategies to help your child</a:t>
            </a:r>
          </a:p>
        </p:txBody>
      </p:sp>
      <p:sp>
        <p:nvSpPr>
          <p:cNvPr id="3" name="TextBox 2">
            <a:extLst>
              <a:ext uri="{FF2B5EF4-FFF2-40B4-BE49-F238E27FC236}">
                <a16:creationId xmlns:a16="http://schemas.microsoft.com/office/drawing/2014/main" id="{A629B117-E4FB-A3D4-6016-AF8F2012B782}"/>
              </a:ext>
            </a:extLst>
          </p:cNvPr>
          <p:cNvSpPr txBox="1"/>
          <p:nvPr/>
        </p:nvSpPr>
        <p:spPr>
          <a:xfrm>
            <a:off x="966951" y="3355130"/>
            <a:ext cx="2669407" cy="2427333"/>
          </a:xfrm>
          <a:prstGeom prst="rect">
            <a:avLst/>
          </a:prstGeom>
        </p:spPr>
        <p:txBody>
          <a:bodyPr vert="horz" lIns="91440" tIns="45720" rIns="91440" bIns="45720" rtlCol="0">
            <a:normAutofit/>
          </a:bodyPr>
          <a:lstStyle/>
          <a:p>
            <a:pPr>
              <a:lnSpc>
                <a:spcPct val="90000"/>
              </a:lnSpc>
              <a:spcAft>
                <a:spcPts val="600"/>
              </a:spcAft>
            </a:pPr>
            <a:endParaRPr lang="en-US" sz="1600" dirty="0"/>
          </a:p>
        </p:txBody>
      </p:sp>
      <p:pic>
        <p:nvPicPr>
          <p:cNvPr id="8" name="Content Placeholder 7">
            <a:extLst>
              <a:ext uri="{FF2B5EF4-FFF2-40B4-BE49-F238E27FC236}">
                <a16:creationId xmlns:a16="http://schemas.microsoft.com/office/drawing/2014/main" id="{70254BBB-24C3-A277-100E-E68CC2EB48A9}"/>
              </a:ext>
            </a:extLst>
          </p:cNvPr>
          <p:cNvPicPr>
            <a:picLocks noGrp="1" noChangeAspect="1"/>
          </p:cNvPicPr>
          <p:nvPr>
            <p:ph idx="1"/>
          </p:nvPr>
        </p:nvPicPr>
        <p:blipFill>
          <a:blip r:embed="rId2"/>
          <a:stretch>
            <a:fillRect/>
          </a:stretch>
        </p:blipFill>
        <p:spPr>
          <a:xfrm>
            <a:off x="4153300" y="49776"/>
            <a:ext cx="4757886" cy="6758447"/>
          </a:xfrm>
          <a:ln>
            <a:solidFill>
              <a:schemeClr val="accent1">
                <a:lumMod val="50000"/>
              </a:schemeClr>
            </a:solidFill>
          </a:ln>
        </p:spPr>
      </p:pic>
      <p:pic>
        <p:nvPicPr>
          <p:cNvPr id="16" name="Picture 15">
            <a:extLst>
              <a:ext uri="{FF2B5EF4-FFF2-40B4-BE49-F238E27FC236}">
                <a16:creationId xmlns:a16="http://schemas.microsoft.com/office/drawing/2014/main" id="{9A330A47-55EB-A696-D2D8-FF5C8B439593}"/>
              </a:ext>
            </a:extLst>
          </p:cNvPr>
          <p:cNvPicPr>
            <a:picLocks noChangeAspect="1"/>
          </p:cNvPicPr>
          <p:nvPr/>
        </p:nvPicPr>
        <p:blipFill>
          <a:blip r:embed="rId3"/>
          <a:stretch>
            <a:fillRect/>
          </a:stretch>
        </p:blipFill>
        <p:spPr>
          <a:xfrm rot="718111">
            <a:off x="474240" y="2832672"/>
            <a:ext cx="2124741" cy="3029825"/>
          </a:xfrm>
          <a:prstGeom prst="rect">
            <a:avLst/>
          </a:prstGeom>
        </p:spPr>
      </p:pic>
      <p:sp>
        <p:nvSpPr>
          <p:cNvPr id="18" name="TextBox 17">
            <a:extLst>
              <a:ext uri="{FF2B5EF4-FFF2-40B4-BE49-F238E27FC236}">
                <a16:creationId xmlns:a16="http://schemas.microsoft.com/office/drawing/2014/main" id="{C5F9B0A5-971A-A5E7-F6B7-8C90B2B4F4F4}"/>
              </a:ext>
            </a:extLst>
          </p:cNvPr>
          <p:cNvSpPr txBox="1"/>
          <p:nvPr/>
        </p:nvSpPr>
        <p:spPr>
          <a:xfrm>
            <a:off x="449123" y="6122966"/>
            <a:ext cx="3504429" cy="738664"/>
          </a:xfrm>
          <a:prstGeom prst="rect">
            <a:avLst/>
          </a:prstGeom>
          <a:noFill/>
        </p:spPr>
        <p:txBody>
          <a:bodyPr wrap="square">
            <a:spAutoFit/>
          </a:bodyPr>
          <a:lstStyle/>
          <a:p>
            <a:r>
              <a:rPr lang="en-GB" sz="1400" dirty="0">
                <a:solidFill>
                  <a:srgbClr val="7030A0"/>
                </a:solidFill>
                <a:hlinkClick r:id="rId4">
                  <a:extLst>
                    <a:ext uri="{A12FA001-AC4F-418D-AE19-62706E023703}">
                      <ahyp:hlinkClr xmlns:ahyp="http://schemas.microsoft.com/office/drawing/2018/hyperlinkcolor" val="tx"/>
                    </a:ext>
                  </a:extLst>
                </a:hlinkClick>
              </a:rPr>
              <a:t>Advice for parents and carers of primary school pupils | Talking mental health primary school | Anna Freud Centre</a:t>
            </a:r>
            <a:endParaRPr lang="en-GB" sz="1400" dirty="0">
              <a:solidFill>
                <a:srgbClr val="7030A0"/>
              </a:solidFill>
            </a:endParaRPr>
          </a:p>
        </p:txBody>
      </p:sp>
      <p:pic>
        <p:nvPicPr>
          <p:cNvPr id="20" name="Picture 19">
            <a:extLst>
              <a:ext uri="{FF2B5EF4-FFF2-40B4-BE49-F238E27FC236}">
                <a16:creationId xmlns:a16="http://schemas.microsoft.com/office/drawing/2014/main" id="{89688E7A-0B39-F2AC-9AB2-494BA6C7A997}"/>
              </a:ext>
            </a:extLst>
          </p:cNvPr>
          <p:cNvPicPr>
            <a:picLocks noChangeAspect="1"/>
          </p:cNvPicPr>
          <p:nvPr/>
        </p:nvPicPr>
        <p:blipFill>
          <a:blip r:embed="rId5"/>
          <a:stretch>
            <a:fillRect/>
          </a:stretch>
        </p:blipFill>
        <p:spPr>
          <a:xfrm>
            <a:off x="9181462" y="3214231"/>
            <a:ext cx="2476761" cy="3489980"/>
          </a:xfrm>
          <a:prstGeom prst="rect">
            <a:avLst/>
          </a:prstGeom>
          <a:ln>
            <a:solidFill>
              <a:schemeClr val="accent1">
                <a:lumMod val="50000"/>
              </a:schemeClr>
            </a:solidFill>
          </a:ln>
        </p:spPr>
      </p:pic>
      <p:pic>
        <p:nvPicPr>
          <p:cNvPr id="5" name="Picture 4">
            <a:extLst>
              <a:ext uri="{FF2B5EF4-FFF2-40B4-BE49-F238E27FC236}">
                <a16:creationId xmlns:a16="http://schemas.microsoft.com/office/drawing/2014/main" id="{7B2130CE-8A3E-F12C-CBA3-A126BC57AF49}"/>
              </a:ext>
            </a:extLst>
          </p:cNvPr>
          <p:cNvPicPr>
            <a:picLocks noChangeAspect="1"/>
          </p:cNvPicPr>
          <p:nvPr/>
        </p:nvPicPr>
        <p:blipFill>
          <a:blip r:embed="rId6"/>
          <a:stretch>
            <a:fillRect/>
          </a:stretch>
        </p:blipFill>
        <p:spPr>
          <a:xfrm rot="20907403">
            <a:off x="9140800" y="687063"/>
            <a:ext cx="2650371" cy="1852948"/>
          </a:xfrm>
          <a:prstGeom prst="rect">
            <a:avLst/>
          </a:prstGeom>
          <a:ln>
            <a:solidFill>
              <a:schemeClr val="accent1">
                <a:lumMod val="50000"/>
              </a:schemeClr>
            </a:solidFill>
          </a:ln>
        </p:spPr>
      </p:pic>
      <p:sp>
        <p:nvSpPr>
          <p:cNvPr id="4" name="Oval 3">
            <a:extLst>
              <a:ext uri="{FF2B5EF4-FFF2-40B4-BE49-F238E27FC236}">
                <a16:creationId xmlns:a16="http://schemas.microsoft.com/office/drawing/2014/main" id="{DD8559F6-A9D3-5375-0328-C224CC991769}"/>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540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8211-1ECE-092A-CAFF-C30E3FAA7E59}"/>
              </a:ext>
            </a:extLst>
          </p:cNvPr>
          <p:cNvSpPr>
            <a:spLocks noGrp="1"/>
          </p:cNvSpPr>
          <p:nvPr>
            <p:ph type="title"/>
          </p:nvPr>
        </p:nvSpPr>
        <p:spPr>
          <a:xfrm>
            <a:off x="70867" y="771618"/>
            <a:ext cx="3505495" cy="3295557"/>
          </a:xfrm>
        </p:spPr>
        <p:txBody>
          <a:bodyPr>
            <a:normAutofit fontScale="90000"/>
          </a:bodyPr>
          <a:lstStyle/>
          <a:p>
            <a:r>
              <a:rPr lang="en-GB" dirty="0"/>
              <a:t>Encourage affirmations for challenging anxiety- normalise the emotion and model ways to cope</a:t>
            </a:r>
          </a:p>
        </p:txBody>
      </p:sp>
      <p:graphicFrame>
        <p:nvGraphicFramePr>
          <p:cNvPr id="3" name="Diagram 2">
            <a:extLst>
              <a:ext uri="{FF2B5EF4-FFF2-40B4-BE49-F238E27FC236}">
                <a16:creationId xmlns:a16="http://schemas.microsoft.com/office/drawing/2014/main" id="{47D2A682-CBED-0D7C-9108-698DAC861AFD}"/>
              </a:ext>
            </a:extLst>
          </p:cNvPr>
          <p:cNvGraphicFramePr/>
          <p:nvPr>
            <p:extLst>
              <p:ext uri="{D42A27DB-BD31-4B8C-83A1-F6EECF244321}">
                <p14:modId xmlns:p14="http://schemas.microsoft.com/office/powerpoint/2010/main" val="17314110"/>
              </p:ext>
            </p:extLst>
          </p:nvPr>
        </p:nvGraphicFramePr>
        <p:xfrm>
          <a:off x="3576362" y="719666"/>
          <a:ext cx="783345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F0464CA8-E4AE-63E2-DA10-CB373965F0FF}"/>
              </a:ext>
            </a:extLst>
          </p:cNvPr>
          <p:cNvSpPr/>
          <p:nvPr/>
        </p:nvSpPr>
        <p:spPr>
          <a:xfrm>
            <a:off x="151002" y="6409189"/>
            <a:ext cx="260059" cy="243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068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DEF9-AE62-481D-8F2C-3A4573AC278B}"/>
              </a:ext>
            </a:extLst>
          </p:cNvPr>
          <p:cNvSpPr>
            <a:spLocks noGrp="1"/>
          </p:cNvSpPr>
          <p:nvPr>
            <p:ph type="title"/>
          </p:nvPr>
        </p:nvSpPr>
        <p:spPr>
          <a:xfrm>
            <a:off x="-1752598" y="135278"/>
            <a:ext cx="5181597" cy="1655482"/>
          </a:xfrm>
        </p:spPr>
        <p:txBody>
          <a:bodyPr anchor="b">
            <a:normAutofit/>
          </a:bodyPr>
          <a:lstStyle/>
          <a:p>
            <a:pPr algn="r"/>
            <a:r>
              <a:rPr lang="en-GB" sz="4000" dirty="0"/>
              <a:t>Before we begin</a:t>
            </a:r>
          </a:p>
        </p:txBody>
      </p:sp>
      <p:sp>
        <p:nvSpPr>
          <p:cNvPr id="3" name="Content Placeholder 2">
            <a:extLst>
              <a:ext uri="{FF2B5EF4-FFF2-40B4-BE49-F238E27FC236}">
                <a16:creationId xmlns:a16="http://schemas.microsoft.com/office/drawing/2014/main" id="{F7C0F81D-D548-48AF-8439-F0A7565723B4}"/>
              </a:ext>
            </a:extLst>
          </p:cNvPr>
          <p:cNvSpPr>
            <a:spLocks noGrp="1"/>
          </p:cNvSpPr>
          <p:nvPr>
            <p:ph idx="1"/>
          </p:nvPr>
        </p:nvSpPr>
        <p:spPr>
          <a:xfrm>
            <a:off x="3505201" y="1843112"/>
            <a:ext cx="5181598" cy="3409898"/>
          </a:xfrm>
        </p:spPr>
        <p:txBody>
          <a:bodyPr anchor="t">
            <a:normAutofit/>
          </a:bodyPr>
          <a:lstStyle/>
          <a:p>
            <a:pPr marL="0" indent="0">
              <a:buNone/>
            </a:pPr>
            <a:r>
              <a:rPr lang="en-GB" sz="1900" dirty="0">
                <a:solidFill>
                  <a:schemeClr val="tx2">
                    <a:lumMod val="75000"/>
                  </a:schemeClr>
                </a:solidFill>
              </a:rPr>
              <a:t>We are not behaviour specialists or experts</a:t>
            </a:r>
          </a:p>
          <a:p>
            <a:pPr marL="0" indent="0">
              <a:buNone/>
            </a:pPr>
            <a:r>
              <a:rPr lang="en-GB" sz="1900" dirty="0">
                <a:solidFill>
                  <a:schemeClr val="tx2">
                    <a:lumMod val="75000"/>
                  </a:schemeClr>
                </a:solidFill>
              </a:rPr>
              <a:t>We work at the prevention end of the spectrum</a:t>
            </a:r>
          </a:p>
          <a:p>
            <a:pPr marL="0" indent="0">
              <a:buNone/>
            </a:pPr>
            <a:r>
              <a:rPr lang="en-GB" sz="1900" dirty="0">
                <a:solidFill>
                  <a:schemeClr val="tx2">
                    <a:lumMod val="75000"/>
                  </a:schemeClr>
                </a:solidFill>
              </a:rPr>
              <a:t>Our knowledge is rooted in our own experiences of parenting as well as the latest research</a:t>
            </a:r>
          </a:p>
          <a:p>
            <a:pPr marL="0" indent="0">
              <a:buNone/>
            </a:pPr>
            <a:r>
              <a:rPr lang="en-GB" sz="1900" dirty="0">
                <a:solidFill>
                  <a:schemeClr val="tx2">
                    <a:lumMod val="75000"/>
                  </a:schemeClr>
                </a:solidFill>
              </a:rPr>
              <a:t>We don’t have all the answers</a:t>
            </a:r>
          </a:p>
          <a:p>
            <a:pPr marL="0" indent="0">
              <a:buNone/>
            </a:pPr>
            <a:r>
              <a:rPr lang="en-GB" sz="1900" dirty="0">
                <a:solidFill>
                  <a:schemeClr val="tx2">
                    <a:lumMod val="75000"/>
                  </a:schemeClr>
                </a:solidFill>
              </a:rPr>
              <a:t>This workshop will be a sharing of all our minds and possible solutions</a:t>
            </a:r>
          </a:p>
          <a:p>
            <a:pPr marL="0" indent="0">
              <a:buNone/>
            </a:pPr>
            <a:r>
              <a:rPr lang="en-GB" sz="1900" dirty="0">
                <a:solidFill>
                  <a:schemeClr val="tx2">
                    <a:lumMod val="75000"/>
                  </a:schemeClr>
                </a:solidFill>
              </a:rPr>
              <a:t>We will signpost to sources of help and support</a:t>
            </a:r>
          </a:p>
        </p:txBody>
      </p:sp>
      <p:pic>
        <p:nvPicPr>
          <p:cNvPr id="7" name="Graphic 6" descr="Parent and Child">
            <a:extLst>
              <a:ext uri="{FF2B5EF4-FFF2-40B4-BE49-F238E27FC236}">
                <a16:creationId xmlns:a16="http://schemas.microsoft.com/office/drawing/2014/main" id="{EDB4F2C1-0AFC-9413-24BD-EA44417A2B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745" y="1495424"/>
            <a:ext cx="4105275" cy="4105275"/>
          </a:xfrm>
          <a:prstGeom prst="rect">
            <a:avLst/>
          </a:prstGeom>
        </p:spPr>
      </p:pic>
      <p:sp>
        <p:nvSpPr>
          <p:cNvPr id="4" name="Isosceles Triangle 3">
            <a:extLst>
              <a:ext uri="{FF2B5EF4-FFF2-40B4-BE49-F238E27FC236}">
                <a16:creationId xmlns:a16="http://schemas.microsoft.com/office/drawing/2014/main" id="{EA153EF4-24F1-A3BA-BAA2-D1B9DCC78C31}"/>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332088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FF30-0B87-FC3C-110F-D9EFAC4EE2BC}"/>
              </a:ext>
            </a:extLst>
          </p:cNvPr>
          <p:cNvSpPr>
            <a:spLocks noGrp="1"/>
          </p:cNvSpPr>
          <p:nvPr>
            <p:ph type="title"/>
          </p:nvPr>
        </p:nvSpPr>
        <p:spPr>
          <a:xfrm>
            <a:off x="409504" y="942595"/>
            <a:ext cx="2570311" cy="1042416"/>
          </a:xfrm>
        </p:spPr>
        <p:txBody>
          <a:bodyPr>
            <a:normAutofit fontScale="90000"/>
          </a:bodyPr>
          <a:lstStyle/>
          <a:p>
            <a:r>
              <a:rPr lang="en-GB" sz="4200" dirty="0">
                <a:solidFill>
                  <a:srgbClr val="FFFFFF"/>
                </a:solidFill>
              </a:rPr>
              <a:t>The 5c’s and the 3 R’s</a:t>
            </a:r>
          </a:p>
        </p:txBody>
      </p:sp>
      <p:sp>
        <p:nvSpPr>
          <p:cNvPr id="3" name="Content Placeholder 2">
            <a:extLst>
              <a:ext uri="{FF2B5EF4-FFF2-40B4-BE49-F238E27FC236}">
                <a16:creationId xmlns:a16="http://schemas.microsoft.com/office/drawing/2014/main" id="{9302516A-C1C9-128B-1B8B-B7FE4DF9B2DE}"/>
              </a:ext>
            </a:extLst>
          </p:cNvPr>
          <p:cNvSpPr>
            <a:spLocks noGrp="1"/>
          </p:cNvSpPr>
          <p:nvPr>
            <p:ph idx="1"/>
          </p:nvPr>
        </p:nvSpPr>
        <p:spPr>
          <a:xfrm>
            <a:off x="2812226" y="1985011"/>
            <a:ext cx="3769549" cy="3605588"/>
          </a:xfrm>
        </p:spPr>
        <p:txBody>
          <a:bodyPr anchor="ctr">
            <a:normAutofit/>
          </a:bodyPr>
          <a:lstStyle/>
          <a:p>
            <a:r>
              <a:rPr lang="en-GB" sz="4000" dirty="0"/>
              <a:t>Calm</a:t>
            </a:r>
          </a:p>
          <a:p>
            <a:r>
              <a:rPr lang="en-GB" sz="4000" dirty="0"/>
              <a:t>Communication</a:t>
            </a:r>
          </a:p>
          <a:p>
            <a:r>
              <a:rPr lang="en-GB" sz="4000" dirty="0"/>
              <a:t>Consistency</a:t>
            </a:r>
          </a:p>
          <a:p>
            <a:r>
              <a:rPr lang="en-GB" sz="4000" dirty="0"/>
              <a:t>Compassion</a:t>
            </a:r>
          </a:p>
          <a:p>
            <a:r>
              <a:rPr lang="en-GB" sz="4000" dirty="0"/>
              <a:t>Connection</a:t>
            </a:r>
          </a:p>
        </p:txBody>
      </p:sp>
      <p:pic>
        <p:nvPicPr>
          <p:cNvPr id="6" name="Picture 5" descr="A picture containing text, diagram, screenshot&#10;&#10;Description automatically generated">
            <a:extLst>
              <a:ext uri="{FF2B5EF4-FFF2-40B4-BE49-F238E27FC236}">
                <a16:creationId xmlns:a16="http://schemas.microsoft.com/office/drawing/2014/main" id="{3A51C29A-2CD1-7281-75C5-7048F27D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953" y="1152144"/>
            <a:ext cx="5279543" cy="4781931"/>
          </a:xfrm>
          <a:prstGeom prst="rect">
            <a:avLst/>
          </a:prstGeom>
        </p:spPr>
      </p:pic>
      <p:sp>
        <p:nvSpPr>
          <p:cNvPr id="4" name="Speech Bubble: Rectangle 3">
            <a:extLst>
              <a:ext uri="{FF2B5EF4-FFF2-40B4-BE49-F238E27FC236}">
                <a16:creationId xmlns:a16="http://schemas.microsoft.com/office/drawing/2014/main" id="{908FA53C-2B31-3A17-EAD9-B84ACDDAA491}"/>
              </a:ext>
            </a:extLst>
          </p:cNvPr>
          <p:cNvSpPr/>
          <p:nvPr/>
        </p:nvSpPr>
        <p:spPr>
          <a:xfrm>
            <a:off x="3896337" y="257175"/>
            <a:ext cx="3322040" cy="549013"/>
          </a:xfrm>
          <a:prstGeom prst="wedgeRectCallout">
            <a:avLst>
              <a:gd name="adj1" fmla="val -24847"/>
              <a:gd name="adj2" fmla="val 1494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800" b="0" i="0" u="none" strike="noStrike" baseline="0" dirty="0">
                <a:solidFill>
                  <a:srgbClr val="000000"/>
                </a:solidFill>
              </a:rPr>
              <a:t>Let's see if we can think together about new ways to do this</a:t>
            </a:r>
            <a:endParaRPr lang="en-GB" dirty="0"/>
          </a:p>
        </p:txBody>
      </p:sp>
      <p:sp>
        <p:nvSpPr>
          <p:cNvPr id="5" name="Speech Bubble: Rectangle with Corners Rounded 4">
            <a:extLst>
              <a:ext uri="{FF2B5EF4-FFF2-40B4-BE49-F238E27FC236}">
                <a16:creationId xmlns:a16="http://schemas.microsoft.com/office/drawing/2014/main" id="{AE09704F-86FC-BB27-51FD-237919F11659}"/>
              </a:ext>
            </a:extLst>
          </p:cNvPr>
          <p:cNvSpPr/>
          <p:nvPr/>
        </p:nvSpPr>
        <p:spPr>
          <a:xfrm>
            <a:off x="7879360" y="198738"/>
            <a:ext cx="3045203" cy="78042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baseline="0" dirty="0">
                <a:solidFill>
                  <a:srgbClr val="000000"/>
                </a:solidFill>
              </a:rPr>
              <a:t>Can you think of a different way to deal with your feelings?</a:t>
            </a:r>
            <a:endParaRPr lang="en-GB" dirty="0"/>
          </a:p>
        </p:txBody>
      </p:sp>
      <p:sp>
        <p:nvSpPr>
          <p:cNvPr id="7" name="Speech Bubble: Oval 6">
            <a:extLst>
              <a:ext uri="{FF2B5EF4-FFF2-40B4-BE49-F238E27FC236}">
                <a16:creationId xmlns:a16="http://schemas.microsoft.com/office/drawing/2014/main" id="{02DC4030-EC16-5DC6-454E-D36DBC1B8205}"/>
              </a:ext>
            </a:extLst>
          </p:cNvPr>
          <p:cNvSpPr/>
          <p:nvPr/>
        </p:nvSpPr>
        <p:spPr>
          <a:xfrm>
            <a:off x="574297" y="5781530"/>
            <a:ext cx="3322040" cy="85148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800" b="0" i="0" u="none" strike="noStrike" baseline="0" dirty="0">
                <a:solidFill>
                  <a:srgbClr val="000000"/>
                </a:solidFill>
              </a:rPr>
              <a:t>Can you remember what we said before?</a:t>
            </a:r>
            <a:endParaRPr lang="en-GB" dirty="0"/>
          </a:p>
        </p:txBody>
      </p:sp>
      <p:sp>
        <p:nvSpPr>
          <p:cNvPr id="8" name="Speech Bubble: Rectangle with Corners Rounded 7">
            <a:extLst>
              <a:ext uri="{FF2B5EF4-FFF2-40B4-BE49-F238E27FC236}">
                <a16:creationId xmlns:a16="http://schemas.microsoft.com/office/drawing/2014/main" id="{0D282842-B06A-F5C2-9EC6-3116489CB0E7}"/>
              </a:ext>
            </a:extLst>
          </p:cNvPr>
          <p:cNvSpPr/>
          <p:nvPr/>
        </p:nvSpPr>
        <p:spPr>
          <a:xfrm>
            <a:off x="168392" y="3429000"/>
            <a:ext cx="2709644" cy="612648"/>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800" b="0" i="0" u="none" strike="noStrike" baseline="0" dirty="0">
                <a:solidFill>
                  <a:srgbClr val="000000"/>
                </a:solidFill>
              </a:rPr>
              <a:t>I can help you to think of a different way to cope</a:t>
            </a:r>
            <a:endParaRPr lang="en-GB" dirty="0"/>
          </a:p>
        </p:txBody>
      </p:sp>
      <p:sp>
        <p:nvSpPr>
          <p:cNvPr id="10" name="Oval 9">
            <a:extLst>
              <a:ext uri="{FF2B5EF4-FFF2-40B4-BE49-F238E27FC236}">
                <a16:creationId xmlns:a16="http://schemas.microsoft.com/office/drawing/2014/main" id="{5AA80FAF-9B05-27CF-56D7-5FED93B73EE0}"/>
              </a:ext>
            </a:extLst>
          </p:cNvPr>
          <p:cNvSpPr/>
          <p:nvPr/>
        </p:nvSpPr>
        <p:spPr>
          <a:xfrm>
            <a:off x="168392" y="6467912"/>
            <a:ext cx="241112" cy="251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3302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8F6B9-C623-433C-AB39-C2AAB217EDBC}"/>
              </a:ext>
            </a:extLst>
          </p:cNvPr>
          <p:cNvPicPr>
            <a:picLocks noChangeAspect="1"/>
          </p:cNvPicPr>
          <p:nvPr/>
        </p:nvPicPr>
        <p:blipFill rotWithShape="1">
          <a:blip r:embed="rId2"/>
          <a:srcRect l="25078" t="33576" r="25156"/>
          <a:stretch/>
        </p:blipFill>
        <p:spPr>
          <a:xfrm>
            <a:off x="-192947" y="0"/>
            <a:ext cx="12192000" cy="6729274"/>
          </a:xfrm>
          <a:prstGeom prst="rect">
            <a:avLst/>
          </a:prstGeom>
        </p:spPr>
      </p:pic>
      <p:sp>
        <p:nvSpPr>
          <p:cNvPr id="4" name="Isosceles Triangle 3">
            <a:extLst>
              <a:ext uri="{FF2B5EF4-FFF2-40B4-BE49-F238E27FC236}">
                <a16:creationId xmlns:a16="http://schemas.microsoft.com/office/drawing/2014/main" id="{B0174E08-B439-E82F-C876-63E1C2094AB7}"/>
              </a:ext>
            </a:extLst>
          </p:cNvPr>
          <p:cNvSpPr/>
          <p:nvPr/>
        </p:nvSpPr>
        <p:spPr>
          <a:xfrm>
            <a:off x="67112" y="6333688"/>
            <a:ext cx="335560" cy="39558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3072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 text&#10;&#10;Description automatically generated with medium confidence">
            <a:extLst>
              <a:ext uri="{FF2B5EF4-FFF2-40B4-BE49-F238E27FC236}">
                <a16:creationId xmlns:a16="http://schemas.microsoft.com/office/drawing/2014/main" id="{30A01529-9AE3-EF43-FAC7-A28EC735C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903" y="2044073"/>
            <a:ext cx="2437806" cy="4607878"/>
          </a:xfrm>
          <a:prstGeom prst="rect">
            <a:avLst/>
          </a:prstGeom>
        </p:spPr>
      </p:pic>
      <p:grpSp>
        <p:nvGrpSpPr>
          <p:cNvPr id="5" name="Group 4">
            <a:extLst>
              <a:ext uri="{FF2B5EF4-FFF2-40B4-BE49-F238E27FC236}">
                <a16:creationId xmlns:a16="http://schemas.microsoft.com/office/drawing/2014/main" id="{9471C938-3AEF-166B-B2ED-30D47234629F}"/>
              </a:ext>
            </a:extLst>
          </p:cNvPr>
          <p:cNvGrpSpPr/>
          <p:nvPr/>
        </p:nvGrpSpPr>
        <p:grpSpPr>
          <a:xfrm>
            <a:off x="705606" y="458644"/>
            <a:ext cx="5964433" cy="1006931"/>
            <a:chOff x="0" y="131335"/>
            <a:chExt cx="6263640" cy="1006931"/>
          </a:xfrm>
        </p:grpSpPr>
        <p:sp>
          <p:nvSpPr>
            <p:cNvPr id="6" name="Rectangle: Rounded Corners 5">
              <a:extLst>
                <a:ext uri="{FF2B5EF4-FFF2-40B4-BE49-F238E27FC236}">
                  <a16:creationId xmlns:a16="http://schemas.microsoft.com/office/drawing/2014/main" id="{75304A33-A776-DACE-9CB3-E0DDE5B7470C}"/>
                </a:ext>
              </a:extLst>
            </p:cNvPr>
            <p:cNvSpPr/>
            <p:nvPr/>
          </p:nvSpPr>
          <p:spPr>
            <a:xfrm>
              <a:off x="0" y="131335"/>
              <a:ext cx="6263640" cy="1006931"/>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81486F7B-0933-7850-2468-BBF8A6585369}"/>
                </a:ext>
              </a:extLst>
            </p:cNvPr>
            <p:cNvSpPr txBox="1"/>
            <p:nvPr/>
          </p:nvSpPr>
          <p:spPr>
            <a:xfrm>
              <a:off x="49154" y="180489"/>
              <a:ext cx="6165332" cy="908623"/>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2000" b="1" kern="1200" dirty="0">
                  <a:solidFill>
                    <a:schemeClr val="bg1"/>
                  </a:solidFill>
                </a:rPr>
                <a:t>Describe a scenario you regularly face/the situations you find most challenging</a:t>
              </a:r>
              <a:endParaRPr lang="en-US" sz="2000" b="1" kern="1200" dirty="0">
                <a:solidFill>
                  <a:schemeClr val="bg1"/>
                </a:solidFill>
              </a:endParaRPr>
            </a:p>
          </p:txBody>
        </p:sp>
      </p:grpSp>
      <p:graphicFrame>
        <p:nvGraphicFramePr>
          <p:cNvPr id="9" name="Content Placeholder 2">
            <a:extLst>
              <a:ext uri="{FF2B5EF4-FFF2-40B4-BE49-F238E27FC236}">
                <a16:creationId xmlns:a16="http://schemas.microsoft.com/office/drawing/2014/main" id="{EC64E73F-6C4F-895E-8A07-76C39DC3A58C}"/>
              </a:ext>
            </a:extLst>
          </p:cNvPr>
          <p:cNvGraphicFramePr>
            <a:graphicFrameLocks/>
          </p:cNvGraphicFramePr>
          <p:nvPr>
            <p:extLst>
              <p:ext uri="{D42A27DB-BD31-4B8C-83A1-F6EECF244321}">
                <p14:modId xmlns:p14="http://schemas.microsoft.com/office/powerpoint/2010/main" val="991429003"/>
              </p:ext>
            </p:extLst>
          </p:nvPr>
        </p:nvGraphicFramePr>
        <p:xfrm>
          <a:off x="746760" y="1596945"/>
          <a:ext cx="5964433" cy="4737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A0D52B60-D900-AFB5-9502-8B917F95F660}"/>
              </a:ext>
            </a:extLst>
          </p:cNvPr>
          <p:cNvSpPr/>
          <p:nvPr/>
        </p:nvSpPr>
        <p:spPr>
          <a:xfrm>
            <a:off x="9433249" y="708025"/>
            <a:ext cx="2758751" cy="614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3200" dirty="0"/>
          </a:p>
          <a:p>
            <a:pPr algn="ctr"/>
            <a:endParaRPr lang="en-GB" sz="3200" dirty="0"/>
          </a:p>
          <a:p>
            <a:pPr algn="ctr"/>
            <a:endParaRPr lang="en-GB" sz="3200" dirty="0"/>
          </a:p>
          <a:p>
            <a:pPr algn="ctr"/>
            <a:endParaRPr lang="en-GB" sz="3200" dirty="0"/>
          </a:p>
          <a:p>
            <a:pPr algn="ctr"/>
            <a:endParaRPr lang="en-GB" sz="3200" dirty="0"/>
          </a:p>
          <a:p>
            <a:pPr algn="ctr"/>
            <a:r>
              <a:rPr lang="en-GB" sz="3200" dirty="0"/>
              <a:t>Let’s help each other out</a:t>
            </a:r>
          </a:p>
          <a:p>
            <a:pPr algn="ctr"/>
            <a:endParaRPr lang="en-GB" sz="3200" dirty="0"/>
          </a:p>
          <a:p>
            <a:pPr algn="ctr"/>
            <a:endParaRPr lang="en-GB" sz="3200" dirty="0"/>
          </a:p>
          <a:p>
            <a:pPr algn="ctr"/>
            <a:r>
              <a:rPr lang="en-GB" sz="3200" dirty="0"/>
              <a:t>Shared Activity</a:t>
            </a:r>
          </a:p>
        </p:txBody>
      </p:sp>
      <p:sp>
        <p:nvSpPr>
          <p:cNvPr id="11" name="Rectangle 10">
            <a:extLst>
              <a:ext uri="{FF2B5EF4-FFF2-40B4-BE49-F238E27FC236}">
                <a16:creationId xmlns:a16="http://schemas.microsoft.com/office/drawing/2014/main" id="{BF9420EE-92E5-6DFE-F3DB-41E85D6BE2AE}"/>
              </a:ext>
            </a:extLst>
          </p:cNvPr>
          <p:cNvSpPr/>
          <p:nvPr/>
        </p:nvSpPr>
        <p:spPr>
          <a:xfrm>
            <a:off x="1" y="596608"/>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descr="Diagram&#10;&#10;Description automatically generated">
            <a:extLst>
              <a:ext uri="{FF2B5EF4-FFF2-40B4-BE49-F238E27FC236}">
                <a16:creationId xmlns:a16="http://schemas.microsoft.com/office/drawing/2014/main" id="{C72E3572-80D3-E9AA-3EA0-F83E0A8F1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5361" y="460814"/>
            <a:ext cx="4295775" cy="2589502"/>
          </a:xfrm>
          <a:prstGeom prst="rect">
            <a:avLst/>
          </a:prstGeom>
          <a:ln>
            <a:solidFill>
              <a:schemeClr val="accent1">
                <a:lumMod val="50000"/>
              </a:schemeClr>
            </a:solidFill>
          </a:ln>
        </p:spPr>
      </p:pic>
      <p:sp>
        <p:nvSpPr>
          <p:cNvPr id="10" name="Isosceles Triangle 9">
            <a:extLst>
              <a:ext uri="{FF2B5EF4-FFF2-40B4-BE49-F238E27FC236}">
                <a16:creationId xmlns:a16="http://schemas.microsoft.com/office/drawing/2014/main" id="{ED935FD3-22B0-DE9F-AA08-BD3D8DBCAE4E}"/>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9602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9B79-4B7F-4294-80D4-54704C7DB49D}"/>
              </a:ext>
            </a:extLst>
          </p:cNvPr>
          <p:cNvSpPr>
            <a:spLocks noGrp="1"/>
          </p:cNvSpPr>
          <p:nvPr>
            <p:ph type="title"/>
          </p:nvPr>
        </p:nvSpPr>
        <p:spPr>
          <a:xfrm>
            <a:off x="86045" y="728565"/>
            <a:ext cx="3429000" cy="1671315"/>
          </a:xfrm>
        </p:spPr>
        <p:txBody>
          <a:bodyPr anchor="t">
            <a:noAutofit/>
          </a:bodyPr>
          <a:lstStyle/>
          <a:p>
            <a:r>
              <a:rPr lang="en-GB" dirty="0"/>
              <a:t>Child </a:t>
            </a:r>
            <a:br>
              <a:rPr lang="en-GB" dirty="0"/>
            </a:br>
            <a:r>
              <a:rPr lang="en-GB" dirty="0"/>
              <a:t>Friendly </a:t>
            </a:r>
            <a:br>
              <a:rPr lang="en-GB" dirty="0"/>
            </a:br>
            <a:r>
              <a:rPr lang="en-GB" dirty="0"/>
              <a:t>Resources</a:t>
            </a:r>
          </a:p>
        </p:txBody>
      </p:sp>
      <p:sp>
        <p:nvSpPr>
          <p:cNvPr id="3" name="Content Placeholder 2">
            <a:extLst>
              <a:ext uri="{FF2B5EF4-FFF2-40B4-BE49-F238E27FC236}">
                <a16:creationId xmlns:a16="http://schemas.microsoft.com/office/drawing/2014/main" id="{CDDFA1EC-2F43-488B-9375-B57F658118E7}"/>
              </a:ext>
            </a:extLst>
          </p:cNvPr>
          <p:cNvSpPr>
            <a:spLocks noGrp="1"/>
          </p:cNvSpPr>
          <p:nvPr>
            <p:ph idx="1"/>
          </p:nvPr>
        </p:nvSpPr>
        <p:spPr>
          <a:xfrm>
            <a:off x="3490769" y="1550444"/>
            <a:ext cx="3136019" cy="2368855"/>
          </a:xfrm>
        </p:spPr>
        <p:txBody>
          <a:bodyPr anchor="ctr">
            <a:normAutofit/>
          </a:bodyPr>
          <a:lstStyle/>
          <a:p>
            <a:pPr marL="0" indent="0">
              <a:buNone/>
            </a:pPr>
            <a:r>
              <a:rPr lang="en-GB" sz="2200" dirty="0" err="1">
                <a:solidFill>
                  <a:srgbClr val="7030A0"/>
                </a:solidFill>
                <a:hlinkClick r:id="rId2">
                  <a:extLst>
                    <a:ext uri="{A12FA001-AC4F-418D-AE19-62706E023703}">
                      <ahyp:hlinkClr xmlns:ahyp="http://schemas.microsoft.com/office/drawing/2018/hyperlinkcolor" val="tx"/>
                    </a:ext>
                  </a:extLst>
                </a:hlinkClick>
              </a:rPr>
              <a:t>NottAlone</a:t>
            </a:r>
            <a:r>
              <a:rPr lang="en-GB" sz="2200" dirty="0"/>
              <a:t> </a:t>
            </a:r>
            <a:r>
              <a:rPr lang="en-GB" dirty="0"/>
              <a:t>– </a:t>
            </a:r>
            <a:r>
              <a:rPr lang="en-GB" sz="1800" dirty="0"/>
              <a:t>Local website ‘one stop shop’ for mental health information and support.  Website can be adapted in view for young person, parents/carers and professionals.  </a:t>
            </a:r>
            <a:endParaRPr lang="en-GB" sz="2200" dirty="0"/>
          </a:p>
        </p:txBody>
      </p:sp>
      <p:pic>
        <p:nvPicPr>
          <p:cNvPr id="5" name="Picture 4" descr="A group of people in clothing&#10;&#10;Description automatically generated with low confidence">
            <a:extLst>
              <a:ext uri="{FF2B5EF4-FFF2-40B4-BE49-F238E27FC236}">
                <a16:creationId xmlns:a16="http://schemas.microsoft.com/office/drawing/2014/main" id="{D4B3AAA0-50BC-4C4B-83FE-31D0C0697A9E}"/>
              </a:ext>
            </a:extLst>
          </p:cNvPr>
          <p:cNvPicPr>
            <a:picLocks noChangeAspect="1"/>
          </p:cNvPicPr>
          <p:nvPr/>
        </p:nvPicPr>
        <p:blipFill>
          <a:blip r:embed="rId3"/>
          <a:stretch>
            <a:fillRect/>
          </a:stretch>
        </p:blipFill>
        <p:spPr>
          <a:xfrm>
            <a:off x="3490769" y="247906"/>
            <a:ext cx="2917869" cy="1528711"/>
          </a:xfrm>
          <a:prstGeom prst="rect">
            <a:avLst/>
          </a:prstGeom>
        </p:spPr>
      </p:pic>
      <p:pic>
        <p:nvPicPr>
          <p:cNvPr id="6" name="Picture 5">
            <a:extLst>
              <a:ext uri="{FF2B5EF4-FFF2-40B4-BE49-F238E27FC236}">
                <a16:creationId xmlns:a16="http://schemas.microsoft.com/office/drawing/2014/main" id="{32EE6B35-5798-9E50-A895-6D4AB61628DD}"/>
              </a:ext>
            </a:extLst>
          </p:cNvPr>
          <p:cNvPicPr>
            <a:picLocks noChangeAspect="1"/>
          </p:cNvPicPr>
          <p:nvPr/>
        </p:nvPicPr>
        <p:blipFill>
          <a:blip r:embed="rId4"/>
          <a:stretch>
            <a:fillRect/>
          </a:stretch>
        </p:blipFill>
        <p:spPr>
          <a:xfrm>
            <a:off x="6626788" y="270952"/>
            <a:ext cx="2983251" cy="1719072"/>
          </a:xfrm>
          <a:prstGeom prst="rect">
            <a:avLst/>
          </a:prstGeom>
        </p:spPr>
      </p:pic>
      <p:sp>
        <p:nvSpPr>
          <p:cNvPr id="10" name="TextBox 9">
            <a:extLst>
              <a:ext uri="{FF2B5EF4-FFF2-40B4-BE49-F238E27FC236}">
                <a16:creationId xmlns:a16="http://schemas.microsoft.com/office/drawing/2014/main" id="{A359FA8C-CC2F-EB01-E7FB-5A09114493B4}"/>
              </a:ext>
            </a:extLst>
          </p:cNvPr>
          <p:cNvSpPr txBox="1"/>
          <p:nvPr/>
        </p:nvSpPr>
        <p:spPr>
          <a:xfrm>
            <a:off x="6496159" y="2072434"/>
            <a:ext cx="3429001" cy="840230"/>
          </a:xfrm>
          <a:prstGeom prst="rect">
            <a:avLst/>
          </a:prstGeom>
          <a:noFill/>
        </p:spPr>
        <p:txBody>
          <a:bodyPr wrap="square">
            <a:spAutoFit/>
          </a:bodyPr>
          <a:lstStyle/>
          <a:p>
            <a:pPr>
              <a:lnSpc>
                <a:spcPct val="90000"/>
              </a:lnSpc>
              <a:spcAft>
                <a:spcPts val="600"/>
              </a:spcAft>
            </a:pPr>
            <a:r>
              <a:rPr lang="en-US" sz="1800" dirty="0">
                <a:solidFill>
                  <a:srgbClr val="7030A0"/>
                </a:solidFill>
                <a:hlinkClick r:id="rId5">
                  <a:extLst>
                    <a:ext uri="{A12FA001-AC4F-418D-AE19-62706E023703}">
                      <ahyp:hlinkClr xmlns:ahyp="http://schemas.microsoft.com/office/drawing/2018/hyperlinkcolor" val="tx"/>
                    </a:ext>
                  </a:extLst>
                </a:hlinkClick>
              </a:rPr>
              <a:t>Some Days I Flip My Lid - Read-aloud with reflections and mindful breathing – YouTube</a:t>
            </a:r>
            <a:endParaRPr lang="en-US" sz="1800" dirty="0">
              <a:solidFill>
                <a:srgbClr val="7030A0"/>
              </a:solidFill>
            </a:endParaRPr>
          </a:p>
        </p:txBody>
      </p:sp>
      <p:pic>
        <p:nvPicPr>
          <p:cNvPr id="16" name="Picture 15">
            <a:extLst>
              <a:ext uri="{FF2B5EF4-FFF2-40B4-BE49-F238E27FC236}">
                <a16:creationId xmlns:a16="http://schemas.microsoft.com/office/drawing/2014/main" id="{33AD38A4-885B-F1C2-20AC-16283FD90585}"/>
              </a:ext>
            </a:extLst>
          </p:cNvPr>
          <p:cNvPicPr>
            <a:picLocks noChangeAspect="1"/>
          </p:cNvPicPr>
          <p:nvPr/>
        </p:nvPicPr>
        <p:blipFill>
          <a:blip r:embed="rId6"/>
          <a:stretch>
            <a:fillRect/>
          </a:stretch>
        </p:blipFill>
        <p:spPr>
          <a:xfrm>
            <a:off x="3797881" y="3932796"/>
            <a:ext cx="2646090" cy="2152563"/>
          </a:xfrm>
          <a:prstGeom prst="rect">
            <a:avLst/>
          </a:prstGeom>
        </p:spPr>
      </p:pic>
      <p:sp>
        <p:nvSpPr>
          <p:cNvPr id="18" name="TextBox 17">
            <a:extLst>
              <a:ext uri="{FF2B5EF4-FFF2-40B4-BE49-F238E27FC236}">
                <a16:creationId xmlns:a16="http://schemas.microsoft.com/office/drawing/2014/main" id="{3E8FE0CB-1A52-F2E3-E445-57527079BAAD}"/>
              </a:ext>
            </a:extLst>
          </p:cNvPr>
          <p:cNvSpPr txBox="1"/>
          <p:nvPr/>
        </p:nvSpPr>
        <p:spPr>
          <a:xfrm>
            <a:off x="3519178" y="6017770"/>
            <a:ext cx="3087461" cy="840230"/>
          </a:xfrm>
          <a:prstGeom prst="rect">
            <a:avLst/>
          </a:prstGeom>
          <a:noFill/>
        </p:spPr>
        <p:txBody>
          <a:bodyPr wrap="square">
            <a:spAutoFit/>
          </a:bodyPr>
          <a:lstStyle/>
          <a:p>
            <a:pPr>
              <a:lnSpc>
                <a:spcPct val="90000"/>
              </a:lnSpc>
              <a:spcAft>
                <a:spcPts val="600"/>
              </a:spcAft>
            </a:pPr>
            <a:r>
              <a:rPr lang="en-US" sz="1800" dirty="0">
                <a:solidFill>
                  <a:srgbClr val="7030A0"/>
                </a:solidFill>
                <a:hlinkClick r:id="rId7">
                  <a:extLst>
                    <a:ext uri="{A12FA001-AC4F-418D-AE19-62706E023703}">
                      <ahyp:hlinkClr xmlns:ahyp="http://schemas.microsoft.com/office/drawing/2018/hyperlinkcolor" val="tx"/>
                    </a:ext>
                  </a:extLst>
                </a:hlinkClick>
              </a:rPr>
              <a:t>Hot Chocolate Breaths Breathing Activity for Kids – YouTube</a:t>
            </a:r>
            <a:endParaRPr lang="en-US" sz="1800" dirty="0">
              <a:solidFill>
                <a:srgbClr val="7030A0"/>
              </a:solidFill>
            </a:endParaRPr>
          </a:p>
        </p:txBody>
      </p:sp>
      <p:sp>
        <p:nvSpPr>
          <p:cNvPr id="21" name="Content Placeholder 8">
            <a:extLst>
              <a:ext uri="{FF2B5EF4-FFF2-40B4-BE49-F238E27FC236}">
                <a16:creationId xmlns:a16="http://schemas.microsoft.com/office/drawing/2014/main" id="{796101C6-9096-DAF2-BCBF-AC59CAC8027F}"/>
              </a:ext>
            </a:extLst>
          </p:cNvPr>
          <p:cNvSpPr txBox="1">
            <a:spLocks/>
          </p:cNvSpPr>
          <p:nvPr/>
        </p:nvSpPr>
        <p:spPr>
          <a:xfrm>
            <a:off x="9558752" y="4935267"/>
            <a:ext cx="2633248" cy="1055417"/>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sz="1600" dirty="0">
                <a:solidFill>
                  <a:srgbClr val="90BB23"/>
                </a:solidFill>
                <a:hlinkClick r:id="rId8">
                  <a:extLst>
                    <a:ext uri="{A12FA001-AC4F-418D-AE19-62706E023703}">
                      <ahyp:hlinkClr xmlns:ahyp="http://schemas.microsoft.com/office/drawing/2018/hyperlinkcolor" val="tx"/>
                    </a:ext>
                  </a:extLst>
                </a:hlinkClick>
              </a:rPr>
              <a:t>Online Programs for Helping </a:t>
            </a:r>
            <a:r>
              <a:rPr lang="en-GB" sz="1600" dirty="0">
                <a:solidFill>
                  <a:srgbClr val="7030A0"/>
                </a:solidFill>
                <a:hlinkClick r:id="rId8">
                  <a:extLst>
                    <a:ext uri="{A12FA001-AC4F-418D-AE19-62706E023703}">
                      <ahyp:hlinkClr xmlns:ahyp="http://schemas.microsoft.com/office/drawing/2018/hyperlinkcolor" val="tx"/>
                    </a:ext>
                  </a:extLst>
                </a:hlinkClick>
              </a:rPr>
              <a:t>Kids With Anxiety </a:t>
            </a:r>
            <a:r>
              <a:rPr lang="en-GB" sz="1600" dirty="0">
                <a:solidFill>
                  <a:srgbClr val="90BB23"/>
                </a:solidFill>
                <a:hlinkClick r:id="rId8">
                  <a:extLst>
                    <a:ext uri="{A12FA001-AC4F-418D-AE19-62706E023703}">
                      <ahyp:hlinkClr xmlns:ahyp="http://schemas.microsoft.com/office/drawing/2018/hyperlinkcolor" val="tx"/>
                    </a:ext>
                  </a:extLst>
                </a:hlinkClick>
              </a:rPr>
              <a:t>| </a:t>
            </a:r>
            <a:r>
              <a:rPr lang="en-GB" sz="1600" dirty="0" err="1">
                <a:solidFill>
                  <a:srgbClr val="7030A0"/>
                </a:solidFill>
                <a:hlinkClick r:id="rId8">
                  <a:extLst>
                    <a:ext uri="{A12FA001-AC4F-418D-AE19-62706E023703}">
                      <ahyp:hlinkClr xmlns:ahyp="http://schemas.microsoft.com/office/drawing/2018/hyperlinkcolor" val="tx"/>
                    </a:ext>
                  </a:extLst>
                </a:hlinkClick>
              </a:rPr>
              <a:t>GoZen</a:t>
            </a:r>
            <a:endParaRPr lang="en-US" sz="1600" dirty="0">
              <a:solidFill>
                <a:srgbClr val="7030A0"/>
              </a:solidFill>
            </a:endParaRPr>
          </a:p>
        </p:txBody>
      </p:sp>
      <p:pic>
        <p:nvPicPr>
          <p:cNvPr id="24" name="Content Placeholder 4">
            <a:extLst>
              <a:ext uri="{FF2B5EF4-FFF2-40B4-BE49-F238E27FC236}">
                <a16:creationId xmlns:a16="http://schemas.microsoft.com/office/drawing/2014/main" id="{F81DD269-2503-2615-1D0C-6401ED75998B}"/>
              </a:ext>
            </a:extLst>
          </p:cNvPr>
          <p:cNvPicPr>
            <a:picLocks noChangeAspect="1"/>
          </p:cNvPicPr>
          <p:nvPr/>
        </p:nvPicPr>
        <p:blipFill>
          <a:blip r:embed="rId9"/>
          <a:stretch>
            <a:fillRect/>
          </a:stretch>
        </p:blipFill>
        <p:spPr>
          <a:xfrm>
            <a:off x="9770857" y="247906"/>
            <a:ext cx="2049734" cy="2462143"/>
          </a:xfrm>
          <a:prstGeom prst="rect">
            <a:avLst/>
          </a:prstGeom>
        </p:spPr>
      </p:pic>
      <p:sp>
        <p:nvSpPr>
          <p:cNvPr id="26" name="TextBox 25">
            <a:extLst>
              <a:ext uri="{FF2B5EF4-FFF2-40B4-BE49-F238E27FC236}">
                <a16:creationId xmlns:a16="http://schemas.microsoft.com/office/drawing/2014/main" id="{2BA20A40-8A0D-E01C-1C1E-340DB4EB2A3B}"/>
              </a:ext>
            </a:extLst>
          </p:cNvPr>
          <p:cNvSpPr txBox="1"/>
          <p:nvPr/>
        </p:nvSpPr>
        <p:spPr>
          <a:xfrm>
            <a:off x="9770857" y="3056967"/>
            <a:ext cx="2256329" cy="1200329"/>
          </a:xfrm>
          <a:prstGeom prst="rect">
            <a:avLst/>
          </a:prstGeom>
          <a:noFill/>
        </p:spPr>
        <p:txBody>
          <a:bodyPr wrap="square">
            <a:spAutoFit/>
          </a:bodyPr>
          <a:lstStyle/>
          <a:p>
            <a:r>
              <a:rPr lang="en-US" sz="1800" dirty="0">
                <a:solidFill>
                  <a:schemeClr val="tx2"/>
                </a:solidFill>
              </a:rPr>
              <a:t>Variety of activities, games and videos to support emotional health and wellbeing.</a:t>
            </a:r>
          </a:p>
        </p:txBody>
      </p:sp>
      <p:sp>
        <p:nvSpPr>
          <p:cNvPr id="28" name="TextBox 27">
            <a:extLst>
              <a:ext uri="{FF2B5EF4-FFF2-40B4-BE49-F238E27FC236}">
                <a16:creationId xmlns:a16="http://schemas.microsoft.com/office/drawing/2014/main" id="{0CE4C0F5-432E-5B54-57A7-1FCE51431468}"/>
              </a:ext>
            </a:extLst>
          </p:cNvPr>
          <p:cNvSpPr txBox="1"/>
          <p:nvPr/>
        </p:nvSpPr>
        <p:spPr>
          <a:xfrm>
            <a:off x="9736785" y="2718574"/>
            <a:ext cx="2923713" cy="369332"/>
          </a:xfrm>
          <a:prstGeom prst="rect">
            <a:avLst/>
          </a:prstGeom>
          <a:noFill/>
        </p:spPr>
        <p:txBody>
          <a:bodyPr wrap="square">
            <a:spAutoFit/>
          </a:bodyPr>
          <a:lstStyle/>
          <a:p>
            <a:r>
              <a:rPr lang="en-GB" dirty="0">
                <a:solidFill>
                  <a:srgbClr val="7030A0"/>
                </a:solidFill>
                <a:hlinkClick r:id="rId10">
                  <a:extLst>
                    <a:ext uri="{A12FA001-AC4F-418D-AE19-62706E023703}">
                      <ahyp:hlinkClr xmlns:ahyp="http://schemas.microsoft.com/office/drawing/2018/hyperlinkcolor" val="tx"/>
                    </a:ext>
                  </a:extLst>
                </a:hlinkClick>
              </a:rPr>
              <a:t>Calm zone | Childline</a:t>
            </a:r>
            <a:endParaRPr lang="en-GB" dirty="0">
              <a:solidFill>
                <a:srgbClr val="7030A0"/>
              </a:solidFill>
            </a:endParaRPr>
          </a:p>
        </p:txBody>
      </p:sp>
      <p:pic>
        <p:nvPicPr>
          <p:cNvPr id="29" name="Content Placeholder 4">
            <a:extLst>
              <a:ext uri="{FF2B5EF4-FFF2-40B4-BE49-F238E27FC236}">
                <a16:creationId xmlns:a16="http://schemas.microsoft.com/office/drawing/2014/main" id="{8A2CFC53-FAB6-6EB9-7527-D9611C8E51D6}"/>
              </a:ext>
            </a:extLst>
          </p:cNvPr>
          <p:cNvPicPr>
            <a:picLocks noChangeAspect="1"/>
          </p:cNvPicPr>
          <p:nvPr/>
        </p:nvPicPr>
        <p:blipFill>
          <a:blip r:embed="rId11"/>
          <a:stretch>
            <a:fillRect/>
          </a:stretch>
        </p:blipFill>
        <p:spPr>
          <a:xfrm>
            <a:off x="6535332" y="3269516"/>
            <a:ext cx="2923713" cy="1375922"/>
          </a:xfrm>
          <a:prstGeom prst="rect">
            <a:avLst/>
          </a:prstGeom>
        </p:spPr>
      </p:pic>
      <p:sp>
        <p:nvSpPr>
          <p:cNvPr id="31" name="TextBox 30">
            <a:extLst>
              <a:ext uri="{FF2B5EF4-FFF2-40B4-BE49-F238E27FC236}">
                <a16:creationId xmlns:a16="http://schemas.microsoft.com/office/drawing/2014/main" id="{FA8F02B0-3B6D-66F0-1FC9-12C479455625}"/>
              </a:ext>
            </a:extLst>
          </p:cNvPr>
          <p:cNvSpPr txBox="1"/>
          <p:nvPr/>
        </p:nvSpPr>
        <p:spPr>
          <a:xfrm>
            <a:off x="6450560" y="5132967"/>
            <a:ext cx="3320297" cy="1200329"/>
          </a:xfrm>
          <a:prstGeom prst="rect">
            <a:avLst/>
          </a:prstGeom>
          <a:noFill/>
        </p:spPr>
        <p:txBody>
          <a:bodyPr wrap="square">
            <a:spAutoFit/>
          </a:bodyPr>
          <a:lstStyle/>
          <a:p>
            <a:r>
              <a:rPr lang="en-US" dirty="0">
                <a:solidFill>
                  <a:schemeClr val="tx2"/>
                </a:solidFill>
              </a:rPr>
              <a:t>Resource for online counselling, articles and message board community.  Fully moderated and available 7 days a week. </a:t>
            </a:r>
          </a:p>
        </p:txBody>
      </p:sp>
      <p:pic>
        <p:nvPicPr>
          <p:cNvPr id="32" name="Content Placeholder 4">
            <a:extLst>
              <a:ext uri="{FF2B5EF4-FFF2-40B4-BE49-F238E27FC236}">
                <a16:creationId xmlns:a16="http://schemas.microsoft.com/office/drawing/2014/main" id="{54AFE240-2938-6DE5-1C15-E89CB6FA82D7}"/>
              </a:ext>
            </a:extLst>
          </p:cNvPr>
          <p:cNvPicPr>
            <a:picLocks noChangeAspect="1"/>
          </p:cNvPicPr>
          <p:nvPr/>
        </p:nvPicPr>
        <p:blipFill>
          <a:blip r:embed="rId12"/>
          <a:stretch>
            <a:fillRect/>
          </a:stretch>
        </p:blipFill>
        <p:spPr>
          <a:xfrm>
            <a:off x="9610039" y="4335377"/>
            <a:ext cx="2417147" cy="1117655"/>
          </a:xfrm>
          <a:prstGeom prst="rect">
            <a:avLst/>
          </a:prstGeom>
        </p:spPr>
      </p:pic>
      <p:sp>
        <p:nvSpPr>
          <p:cNvPr id="33" name="Content Placeholder 8">
            <a:extLst>
              <a:ext uri="{FF2B5EF4-FFF2-40B4-BE49-F238E27FC236}">
                <a16:creationId xmlns:a16="http://schemas.microsoft.com/office/drawing/2014/main" id="{2AD0B90A-6BAF-B9A3-DBA9-64B01FF056D9}"/>
              </a:ext>
            </a:extLst>
          </p:cNvPr>
          <p:cNvSpPr txBox="1">
            <a:spLocks/>
          </p:cNvSpPr>
          <p:nvPr/>
        </p:nvSpPr>
        <p:spPr>
          <a:xfrm>
            <a:off x="9529318" y="5508733"/>
            <a:ext cx="2692116" cy="1439607"/>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1600" dirty="0"/>
              <a:t>Ideas on how to reassure your child when facing anxiety.  Activities like how to be a ‘thought detective’ and how to ‘avoid’ avoidance. </a:t>
            </a:r>
          </a:p>
        </p:txBody>
      </p:sp>
      <p:sp>
        <p:nvSpPr>
          <p:cNvPr id="35" name="TextBox 34">
            <a:extLst>
              <a:ext uri="{FF2B5EF4-FFF2-40B4-BE49-F238E27FC236}">
                <a16:creationId xmlns:a16="http://schemas.microsoft.com/office/drawing/2014/main" id="{789D1D58-64AF-2D8D-37FB-580726146802}"/>
              </a:ext>
            </a:extLst>
          </p:cNvPr>
          <p:cNvSpPr txBox="1"/>
          <p:nvPr/>
        </p:nvSpPr>
        <p:spPr>
          <a:xfrm>
            <a:off x="6496159" y="4741177"/>
            <a:ext cx="6329492" cy="369332"/>
          </a:xfrm>
          <a:prstGeom prst="rect">
            <a:avLst/>
          </a:prstGeom>
          <a:noFill/>
        </p:spPr>
        <p:txBody>
          <a:bodyPr wrap="square">
            <a:spAutoFit/>
          </a:bodyPr>
          <a:lstStyle/>
          <a:p>
            <a:r>
              <a:rPr lang="en-GB" dirty="0">
                <a:solidFill>
                  <a:srgbClr val="7030A0"/>
                </a:solidFill>
                <a:hlinkClick r:id="rId13">
                  <a:extLst>
                    <a:ext uri="{A12FA001-AC4F-418D-AE19-62706E023703}">
                      <ahyp:hlinkClr xmlns:ahyp="http://schemas.microsoft.com/office/drawing/2018/hyperlinkcolor" val="tx"/>
                    </a:ext>
                  </a:extLst>
                </a:hlinkClick>
              </a:rPr>
              <a:t>Home - </a:t>
            </a:r>
            <a:r>
              <a:rPr lang="en-GB" dirty="0" err="1">
                <a:solidFill>
                  <a:srgbClr val="7030A0"/>
                </a:solidFill>
                <a:hlinkClick r:id="rId13">
                  <a:extLst>
                    <a:ext uri="{A12FA001-AC4F-418D-AE19-62706E023703}">
                      <ahyp:hlinkClr xmlns:ahyp="http://schemas.microsoft.com/office/drawing/2018/hyperlinkcolor" val="tx"/>
                    </a:ext>
                  </a:extLst>
                </a:hlinkClick>
              </a:rPr>
              <a:t>Kooth</a:t>
            </a:r>
            <a:endParaRPr lang="en-GB" dirty="0">
              <a:solidFill>
                <a:srgbClr val="7030A0"/>
              </a:solidFill>
            </a:endParaRPr>
          </a:p>
        </p:txBody>
      </p:sp>
      <p:sp>
        <p:nvSpPr>
          <p:cNvPr id="37" name="TextBox 36">
            <a:extLst>
              <a:ext uri="{FF2B5EF4-FFF2-40B4-BE49-F238E27FC236}">
                <a16:creationId xmlns:a16="http://schemas.microsoft.com/office/drawing/2014/main" id="{FC4B9748-BC5E-C791-38E6-273B53ACC6C5}"/>
              </a:ext>
            </a:extLst>
          </p:cNvPr>
          <p:cNvSpPr txBox="1"/>
          <p:nvPr/>
        </p:nvSpPr>
        <p:spPr>
          <a:xfrm>
            <a:off x="204794" y="6087633"/>
            <a:ext cx="3429000" cy="646331"/>
          </a:xfrm>
          <a:prstGeom prst="rect">
            <a:avLst/>
          </a:prstGeom>
          <a:noFill/>
        </p:spPr>
        <p:txBody>
          <a:bodyPr wrap="square">
            <a:spAutoFit/>
          </a:bodyPr>
          <a:lstStyle/>
          <a:p>
            <a:r>
              <a:rPr lang="en-GB" dirty="0">
                <a:solidFill>
                  <a:srgbClr val="7030A0"/>
                </a:solidFill>
                <a:hlinkClick r:id="rId14">
                  <a:extLst>
                    <a:ext uri="{A12FA001-AC4F-418D-AE19-62706E023703}">
                      <ahyp:hlinkClr xmlns:ahyp="http://schemas.microsoft.com/office/drawing/2018/hyperlinkcolor" val="tx"/>
                    </a:ext>
                  </a:extLst>
                </a:hlinkClick>
              </a:rPr>
              <a:t>A fun way to learn about health (healthforkids.co.uk)</a:t>
            </a:r>
            <a:endParaRPr lang="en-GB" dirty="0">
              <a:solidFill>
                <a:srgbClr val="7030A0"/>
              </a:solidFill>
            </a:endParaRPr>
          </a:p>
        </p:txBody>
      </p:sp>
      <p:pic>
        <p:nvPicPr>
          <p:cNvPr id="39" name="Picture 38">
            <a:extLst>
              <a:ext uri="{FF2B5EF4-FFF2-40B4-BE49-F238E27FC236}">
                <a16:creationId xmlns:a16="http://schemas.microsoft.com/office/drawing/2014/main" id="{35026D67-7C43-0290-F6F5-1FE68A125FC8}"/>
              </a:ext>
            </a:extLst>
          </p:cNvPr>
          <p:cNvPicPr>
            <a:picLocks noChangeAspect="1"/>
          </p:cNvPicPr>
          <p:nvPr/>
        </p:nvPicPr>
        <p:blipFill>
          <a:blip r:embed="rId15"/>
          <a:stretch>
            <a:fillRect/>
          </a:stretch>
        </p:blipFill>
        <p:spPr>
          <a:xfrm>
            <a:off x="300958" y="4591695"/>
            <a:ext cx="2745413" cy="1460496"/>
          </a:xfrm>
          <a:prstGeom prst="rect">
            <a:avLst/>
          </a:prstGeom>
        </p:spPr>
      </p:pic>
      <p:pic>
        <p:nvPicPr>
          <p:cNvPr id="4" name="Picture 3">
            <a:extLst>
              <a:ext uri="{FF2B5EF4-FFF2-40B4-BE49-F238E27FC236}">
                <a16:creationId xmlns:a16="http://schemas.microsoft.com/office/drawing/2014/main" id="{55D991DA-3A7D-B1F7-431C-4E08D66906E4}"/>
              </a:ext>
            </a:extLst>
          </p:cNvPr>
          <p:cNvPicPr>
            <a:picLocks noChangeAspect="1"/>
          </p:cNvPicPr>
          <p:nvPr/>
        </p:nvPicPr>
        <p:blipFill>
          <a:blip r:embed="rId16"/>
          <a:stretch>
            <a:fillRect/>
          </a:stretch>
        </p:blipFill>
        <p:spPr>
          <a:xfrm>
            <a:off x="164814" y="2221420"/>
            <a:ext cx="2927336" cy="1671094"/>
          </a:xfrm>
          <a:prstGeom prst="rect">
            <a:avLst/>
          </a:prstGeom>
        </p:spPr>
      </p:pic>
      <p:sp>
        <p:nvSpPr>
          <p:cNvPr id="8" name="TextBox 7">
            <a:extLst>
              <a:ext uri="{FF2B5EF4-FFF2-40B4-BE49-F238E27FC236}">
                <a16:creationId xmlns:a16="http://schemas.microsoft.com/office/drawing/2014/main" id="{2C43F8B5-6D14-D117-DF10-77A1CC97D0BB}"/>
              </a:ext>
            </a:extLst>
          </p:cNvPr>
          <p:cNvSpPr txBox="1"/>
          <p:nvPr/>
        </p:nvSpPr>
        <p:spPr>
          <a:xfrm>
            <a:off x="80301" y="3991767"/>
            <a:ext cx="3186728" cy="646331"/>
          </a:xfrm>
          <a:prstGeom prst="rect">
            <a:avLst/>
          </a:prstGeom>
          <a:noFill/>
        </p:spPr>
        <p:txBody>
          <a:bodyPr wrap="square">
            <a:spAutoFit/>
          </a:bodyPr>
          <a:lstStyle/>
          <a:p>
            <a:r>
              <a:rPr lang="en-GB" dirty="0">
                <a:solidFill>
                  <a:srgbClr val="7030A0"/>
                </a:solidFill>
                <a:hlinkClick r:id="rId17">
                  <a:extLst>
                    <a:ext uri="{A12FA001-AC4F-418D-AE19-62706E023703}">
                      <ahyp:hlinkClr xmlns:ahyp="http://schemas.microsoft.com/office/drawing/2018/hyperlinkcolor" val="tx"/>
                    </a:ext>
                  </a:extLst>
                </a:hlinkClick>
              </a:rPr>
              <a:t>Fight Flight Freeze – A Guide to Anxiety for Kids - YouTube</a:t>
            </a:r>
            <a:endParaRPr lang="en-GB" dirty="0">
              <a:solidFill>
                <a:srgbClr val="7030A0"/>
              </a:solidFill>
            </a:endParaRPr>
          </a:p>
        </p:txBody>
      </p:sp>
      <p:sp>
        <p:nvSpPr>
          <p:cNvPr id="7" name="Oval 6">
            <a:extLst>
              <a:ext uri="{FF2B5EF4-FFF2-40B4-BE49-F238E27FC236}">
                <a16:creationId xmlns:a16="http://schemas.microsoft.com/office/drawing/2014/main" id="{D23EB1A5-0F76-7BED-DA51-82F9DA80E9D4}"/>
              </a:ext>
            </a:extLst>
          </p:cNvPr>
          <p:cNvSpPr/>
          <p:nvPr/>
        </p:nvSpPr>
        <p:spPr>
          <a:xfrm>
            <a:off x="10609" y="662910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69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F28F-EE65-C54D-81DA-5736CEF8272C}"/>
              </a:ext>
            </a:extLst>
          </p:cNvPr>
          <p:cNvSpPr>
            <a:spLocks noGrp="1"/>
          </p:cNvSpPr>
          <p:nvPr>
            <p:ph type="title"/>
          </p:nvPr>
        </p:nvSpPr>
        <p:spPr>
          <a:xfrm>
            <a:off x="252786" y="959355"/>
            <a:ext cx="2947482" cy="4601183"/>
          </a:xfrm>
        </p:spPr>
        <p:txBody>
          <a:bodyPr anchor="t"/>
          <a:lstStyle/>
          <a:p>
            <a:r>
              <a:rPr lang="en-GB" dirty="0"/>
              <a:t>Parent Friendly Resources</a:t>
            </a:r>
          </a:p>
        </p:txBody>
      </p:sp>
      <p:sp>
        <p:nvSpPr>
          <p:cNvPr id="5" name="TextBox 4">
            <a:extLst>
              <a:ext uri="{FF2B5EF4-FFF2-40B4-BE49-F238E27FC236}">
                <a16:creationId xmlns:a16="http://schemas.microsoft.com/office/drawing/2014/main" id="{FF3B3CB3-04A7-D847-1AEC-08444445256F}"/>
              </a:ext>
            </a:extLst>
          </p:cNvPr>
          <p:cNvSpPr txBox="1"/>
          <p:nvPr/>
        </p:nvSpPr>
        <p:spPr>
          <a:xfrm>
            <a:off x="3545568" y="2029560"/>
            <a:ext cx="2776052" cy="840230"/>
          </a:xfrm>
          <a:prstGeom prst="rect">
            <a:avLst/>
          </a:prstGeom>
          <a:noFill/>
        </p:spPr>
        <p:txBody>
          <a:bodyPr wrap="square">
            <a:spAutoFit/>
          </a:bodyPr>
          <a:lstStyle/>
          <a:p>
            <a:pPr>
              <a:lnSpc>
                <a:spcPct val="90000"/>
              </a:lnSpc>
              <a:spcAft>
                <a:spcPts val="600"/>
              </a:spcAft>
            </a:pPr>
            <a:r>
              <a:rPr lang="en-US" sz="1800" dirty="0">
                <a:solidFill>
                  <a:srgbClr val="7030A0"/>
                </a:solidFill>
                <a:hlinkClick r:id="rId2">
                  <a:extLst>
                    <a:ext uri="{A12FA001-AC4F-418D-AE19-62706E023703}">
                      <ahyp:hlinkClr xmlns:ahyp="http://schemas.microsoft.com/office/drawing/2018/hyperlinkcolor" val="tx"/>
                    </a:ext>
                  </a:extLst>
                </a:hlinkClick>
              </a:rPr>
              <a:t>Change your negative nerves into positive energy - BBC - YouTube</a:t>
            </a:r>
            <a:endParaRPr lang="en-US" sz="1800" dirty="0">
              <a:solidFill>
                <a:srgbClr val="7030A0"/>
              </a:solidFill>
            </a:endParaRPr>
          </a:p>
        </p:txBody>
      </p:sp>
      <p:pic>
        <p:nvPicPr>
          <p:cNvPr id="7" name="Picture 6">
            <a:extLst>
              <a:ext uri="{FF2B5EF4-FFF2-40B4-BE49-F238E27FC236}">
                <a16:creationId xmlns:a16="http://schemas.microsoft.com/office/drawing/2014/main" id="{88157397-26A4-A0E0-E08C-F29CAC233F8D}"/>
              </a:ext>
            </a:extLst>
          </p:cNvPr>
          <p:cNvPicPr>
            <a:picLocks noChangeAspect="1"/>
          </p:cNvPicPr>
          <p:nvPr/>
        </p:nvPicPr>
        <p:blipFill>
          <a:blip r:embed="rId3"/>
          <a:stretch>
            <a:fillRect/>
          </a:stretch>
        </p:blipFill>
        <p:spPr>
          <a:xfrm>
            <a:off x="3470989" y="109538"/>
            <a:ext cx="2776052" cy="1845258"/>
          </a:xfrm>
          <a:prstGeom prst="rect">
            <a:avLst/>
          </a:prstGeom>
        </p:spPr>
      </p:pic>
      <p:pic>
        <p:nvPicPr>
          <p:cNvPr id="11" name="Picture 10">
            <a:extLst>
              <a:ext uri="{FF2B5EF4-FFF2-40B4-BE49-F238E27FC236}">
                <a16:creationId xmlns:a16="http://schemas.microsoft.com/office/drawing/2014/main" id="{E60DC4DA-E91A-0734-251A-73326266C8E4}"/>
              </a:ext>
            </a:extLst>
          </p:cNvPr>
          <p:cNvPicPr>
            <a:picLocks noChangeAspect="1"/>
          </p:cNvPicPr>
          <p:nvPr/>
        </p:nvPicPr>
        <p:blipFill>
          <a:blip r:embed="rId4"/>
          <a:stretch>
            <a:fillRect/>
          </a:stretch>
        </p:blipFill>
        <p:spPr>
          <a:xfrm>
            <a:off x="6517629" y="109538"/>
            <a:ext cx="3200003" cy="1845257"/>
          </a:xfrm>
          <a:prstGeom prst="rect">
            <a:avLst/>
          </a:prstGeom>
        </p:spPr>
      </p:pic>
      <p:sp>
        <p:nvSpPr>
          <p:cNvPr id="13" name="TextBox 12">
            <a:extLst>
              <a:ext uri="{FF2B5EF4-FFF2-40B4-BE49-F238E27FC236}">
                <a16:creationId xmlns:a16="http://schemas.microsoft.com/office/drawing/2014/main" id="{42664F46-00E0-714F-A9C2-EC7D84733C18}"/>
              </a:ext>
            </a:extLst>
          </p:cNvPr>
          <p:cNvSpPr txBox="1"/>
          <p:nvPr/>
        </p:nvSpPr>
        <p:spPr>
          <a:xfrm>
            <a:off x="6517629" y="2038237"/>
            <a:ext cx="3475525" cy="840230"/>
          </a:xfrm>
          <a:prstGeom prst="rect">
            <a:avLst/>
          </a:prstGeom>
          <a:noFill/>
        </p:spPr>
        <p:txBody>
          <a:bodyPr wrap="square">
            <a:spAutoFit/>
          </a:bodyPr>
          <a:lstStyle/>
          <a:p>
            <a:pPr>
              <a:lnSpc>
                <a:spcPct val="90000"/>
              </a:lnSpc>
              <a:spcAft>
                <a:spcPts val="600"/>
              </a:spcAft>
            </a:pPr>
            <a:r>
              <a:rPr lang="en-US" sz="1800" dirty="0">
                <a:solidFill>
                  <a:srgbClr val="7030A0"/>
                </a:solidFill>
                <a:hlinkClick r:id="rId5">
                  <a:extLst>
                    <a:ext uri="{A12FA001-AC4F-418D-AE19-62706E023703}">
                      <ahyp:hlinkClr xmlns:ahyp="http://schemas.microsoft.com/office/drawing/2018/hyperlinkcolor" val="tx"/>
                    </a:ext>
                  </a:extLst>
                </a:hlinkClick>
              </a:rPr>
              <a:t>The 5-4-3-2-1 Method: A Grounding Exercise to Manage Anxiety - YouTube</a:t>
            </a:r>
            <a:endParaRPr lang="en-US" sz="1800" dirty="0">
              <a:solidFill>
                <a:srgbClr val="7030A0"/>
              </a:solidFill>
            </a:endParaRPr>
          </a:p>
        </p:txBody>
      </p:sp>
      <p:sp>
        <p:nvSpPr>
          <p:cNvPr id="15" name="TextBox 14">
            <a:extLst>
              <a:ext uri="{FF2B5EF4-FFF2-40B4-BE49-F238E27FC236}">
                <a16:creationId xmlns:a16="http://schemas.microsoft.com/office/drawing/2014/main" id="{CC6ADBA8-34DB-EDB0-174E-1E9DBA50AED3}"/>
              </a:ext>
            </a:extLst>
          </p:cNvPr>
          <p:cNvSpPr txBox="1"/>
          <p:nvPr/>
        </p:nvSpPr>
        <p:spPr>
          <a:xfrm>
            <a:off x="6371920" y="5404626"/>
            <a:ext cx="3475525" cy="1089529"/>
          </a:xfrm>
          <a:prstGeom prst="rect">
            <a:avLst/>
          </a:prstGeom>
          <a:noFill/>
        </p:spPr>
        <p:txBody>
          <a:bodyPr wrap="square">
            <a:spAutoFit/>
          </a:bodyPr>
          <a:lstStyle/>
          <a:p>
            <a:pPr>
              <a:lnSpc>
                <a:spcPct val="90000"/>
              </a:lnSpc>
              <a:spcAft>
                <a:spcPts val="600"/>
              </a:spcAft>
            </a:pPr>
            <a:r>
              <a:rPr lang="en-US" sz="1800" dirty="0">
                <a:solidFill>
                  <a:srgbClr val="7030A0"/>
                </a:solidFill>
                <a:hlinkClick r:id="rId6">
                  <a:extLst>
                    <a:ext uri="{A12FA001-AC4F-418D-AE19-62706E023703}">
                      <ahyp:hlinkClr xmlns:ahyp="http://schemas.microsoft.com/office/drawing/2018/hyperlinkcolor" val="tx"/>
                    </a:ext>
                  </a:extLst>
                </a:hlinkClick>
              </a:rPr>
              <a:t>5 Incredibly Fun GAMES to Teach Self-Regulation (Self-Control) | Social Emotional Learning – YouTube</a:t>
            </a:r>
            <a:endParaRPr lang="en-US" sz="1800" dirty="0">
              <a:solidFill>
                <a:srgbClr val="7030A0"/>
              </a:solidFill>
            </a:endParaRPr>
          </a:p>
        </p:txBody>
      </p:sp>
      <p:pic>
        <p:nvPicPr>
          <p:cNvPr id="16" name="Picture 15">
            <a:extLst>
              <a:ext uri="{FF2B5EF4-FFF2-40B4-BE49-F238E27FC236}">
                <a16:creationId xmlns:a16="http://schemas.microsoft.com/office/drawing/2014/main" id="{1793D71A-2755-7BF1-7C17-34DAEF1C951E}"/>
              </a:ext>
            </a:extLst>
          </p:cNvPr>
          <p:cNvPicPr>
            <a:picLocks noChangeAspect="1"/>
          </p:cNvPicPr>
          <p:nvPr/>
        </p:nvPicPr>
        <p:blipFill>
          <a:blip r:embed="rId7"/>
          <a:stretch>
            <a:fillRect/>
          </a:stretch>
        </p:blipFill>
        <p:spPr>
          <a:xfrm>
            <a:off x="6506125" y="3351374"/>
            <a:ext cx="2983096" cy="1719072"/>
          </a:xfrm>
          <a:prstGeom prst="rect">
            <a:avLst/>
          </a:prstGeom>
        </p:spPr>
      </p:pic>
      <p:pic>
        <p:nvPicPr>
          <p:cNvPr id="18" name="Picture 17">
            <a:extLst>
              <a:ext uri="{FF2B5EF4-FFF2-40B4-BE49-F238E27FC236}">
                <a16:creationId xmlns:a16="http://schemas.microsoft.com/office/drawing/2014/main" id="{884C0F1B-182C-7181-5632-23D60B0280DC}"/>
              </a:ext>
            </a:extLst>
          </p:cNvPr>
          <p:cNvPicPr>
            <a:picLocks noChangeAspect="1"/>
          </p:cNvPicPr>
          <p:nvPr/>
        </p:nvPicPr>
        <p:blipFill>
          <a:blip r:embed="rId8"/>
          <a:stretch>
            <a:fillRect/>
          </a:stretch>
        </p:blipFill>
        <p:spPr>
          <a:xfrm rot="632945">
            <a:off x="713523" y="3160826"/>
            <a:ext cx="1754846" cy="2722766"/>
          </a:xfrm>
          <a:prstGeom prst="rect">
            <a:avLst/>
          </a:prstGeom>
        </p:spPr>
      </p:pic>
      <p:sp>
        <p:nvSpPr>
          <p:cNvPr id="20" name="TextBox 19">
            <a:extLst>
              <a:ext uri="{FF2B5EF4-FFF2-40B4-BE49-F238E27FC236}">
                <a16:creationId xmlns:a16="http://schemas.microsoft.com/office/drawing/2014/main" id="{D993D301-28E0-2A9D-7D38-1BB8B6DB506E}"/>
              </a:ext>
            </a:extLst>
          </p:cNvPr>
          <p:cNvSpPr txBox="1"/>
          <p:nvPr/>
        </p:nvSpPr>
        <p:spPr>
          <a:xfrm>
            <a:off x="369958" y="6027003"/>
            <a:ext cx="2571226" cy="830997"/>
          </a:xfrm>
          <a:prstGeom prst="rect">
            <a:avLst/>
          </a:prstGeom>
          <a:noFill/>
        </p:spPr>
        <p:txBody>
          <a:bodyPr wrap="square">
            <a:spAutoFit/>
          </a:bodyPr>
          <a:lstStyle/>
          <a:p>
            <a:r>
              <a:rPr lang="en-GB" sz="1200" dirty="0">
                <a:solidFill>
                  <a:srgbClr val="7030A0"/>
                </a:solidFill>
                <a:hlinkClick r:id="rId9">
                  <a:extLst>
                    <a:ext uri="{A12FA001-AC4F-418D-AE19-62706E023703}">
                      <ahyp:hlinkClr xmlns:ahyp="http://schemas.microsoft.com/office/drawing/2018/hyperlinkcolor" val="tx"/>
                    </a:ext>
                  </a:extLst>
                </a:hlinkClick>
              </a:rPr>
              <a:t>The Parents’ Guide to Managing Anxiety in Children with Autism: Amazon.co.uk: Raelene </a:t>
            </a:r>
            <a:r>
              <a:rPr lang="en-GB" sz="1200" dirty="0" err="1">
                <a:solidFill>
                  <a:srgbClr val="7030A0"/>
                </a:solidFill>
                <a:hlinkClick r:id="rId9">
                  <a:extLst>
                    <a:ext uri="{A12FA001-AC4F-418D-AE19-62706E023703}">
                      <ahyp:hlinkClr xmlns:ahyp="http://schemas.microsoft.com/office/drawing/2018/hyperlinkcolor" val="tx"/>
                    </a:ext>
                  </a:extLst>
                </a:hlinkClick>
              </a:rPr>
              <a:t>Dundon</a:t>
            </a:r>
            <a:r>
              <a:rPr lang="en-GB" sz="1200" dirty="0">
                <a:solidFill>
                  <a:srgbClr val="7030A0"/>
                </a:solidFill>
                <a:hlinkClick r:id="rId9">
                  <a:extLst>
                    <a:ext uri="{A12FA001-AC4F-418D-AE19-62706E023703}">
                      <ahyp:hlinkClr xmlns:ahyp="http://schemas.microsoft.com/office/drawing/2018/hyperlinkcolor" val="tx"/>
                    </a:ext>
                  </a:extLst>
                </a:hlinkClick>
              </a:rPr>
              <a:t>: 9781785926556: Books</a:t>
            </a:r>
            <a:endParaRPr lang="en-GB" sz="1200" dirty="0">
              <a:solidFill>
                <a:srgbClr val="7030A0"/>
              </a:solidFill>
            </a:endParaRPr>
          </a:p>
        </p:txBody>
      </p:sp>
      <p:sp>
        <p:nvSpPr>
          <p:cNvPr id="22" name="TextBox 21">
            <a:extLst>
              <a:ext uri="{FF2B5EF4-FFF2-40B4-BE49-F238E27FC236}">
                <a16:creationId xmlns:a16="http://schemas.microsoft.com/office/drawing/2014/main" id="{5F10D5CB-9B36-8724-A797-C8EBB8B3F441}"/>
              </a:ext>
            </a:extLst>
          </p:cNvPr>
          <p:cNvSpPr txBox="1"/>
          <p:nvPr/>
        </p:nvSpPr>
        <p:spPr>
          <a:xfrm>
            <a:off x="3545568" y="5503420"/>
            <a:ext cx="2672037" cy="1200329"/>
          </a:xfrm>
          <a:prstGeom prst="rect">
            <a:avLst/>
          </a:prstGeom>
          <a:noFill/>
        </p:spPr>
        <p:txBody>
          <a:bodyPr wrap="square">
            <a:spAutoFit/>
          </a:bodyPr>
          <a:lstStyle/>
          <a:p>
            <a:r>
              <a:rPr lang="en-GB" dirty="0">
                <a:solidFill>
                  <a:srgbClr val="7030A0"/>
                </a:solidFill>
                <a:hlinkClick r:id="rId10">
                  <a:extLst>
                    <a:ext uri="{A12FA001-AC4F-418D-AE19-62706E023703}">
                      <ahyp:hlinkClr xmlns:ahyp="http://schemas.microsoft.com/office/drawing/2018/hyperlinkcolor" val="tx"/>
                    </a:ext>
                  </a:extLst>
                </a:hlinkClick>
              </a:rPr>
              <a:t>Anxiety: How you can help your child - with five simple coping techniques - BBC Bitesize</a:t>
            </a:r>
            <a:endParaRPr lang="en-GB" dirty="0">
              <a:solidFill>
                <a:srgbClr val="7030A0"/>
              </a:solidFill>
            </a:endParaRPr>
          </a:p>
        </p:txBody>
      </p:sp>
      <p:pic>
        <p:nvPicPr>
          <p:cNvPr id="24" name="Picture 23">
            <a:extLst>
              <a:ext uri="{FF2B5EF4-FFF2-40B4-BE49-F238E27FC236}">
                <a16:creationId xmlns:a16="http://schemas.microsoft.com/office/drawing/2014/main" id="{5D336467-43A0-45E2-8C39-4EB206C47F09}"/>
              </a:ext>
            </a:extLst>
          </p:cNvPr>
          <p:cNvPicPr>
            <a:picLocks noChangeAspect="1"/>
          </p:cNvPicPr>
          <p:nvPr/>
        </p:nvPicPr>
        <p:blipFill>
          <a:blip r:embed="rId11"/>
          <a:stretch>
            <a:fillRect/>
          </a:stretch>
        </p:blipFill>
        <p:spPr>
          <a:xfrm>
            <a:off x="3507969" y="2890972"/>
            <a:ext cx="2852710" cy="2591266"/>
          </a:xfrm>
          <a:prstGeom prst="rect">
            <a:avLst/>
          </a:prstGeom>
        </p:spPr>
      </p:pic>
      <p:pic>
        <p:nvPicPr>
          <p:cNvPr id="29" name="Content Placeholder 4">
            <a:extLst>
              <a:ext uri="{FF2B5EF4-FFF2-40B4-BE49-F238E27FC236}">
                <a16:creationId xmlns:a16="http://schemas.microsoft.com/office/drawing/2014/main" id="{0D4AEADE-5E2F-6847-34DB-09A34A4EF819}"/>
              </a:ext>
            </a:extLst>
          </p:cNvPr>
          <p:cNvPicPr>
            <a:picLocks noChangeAspect="1"/>
          </p:cNvPicPr>
          <p:nvPr/>
        </p:nvPicPr>
        <p:blipFill>
          <a:blip r:embed="rId12"/>
          <a:stretch>
            <a:fillRect/>
          </a:stretch>
        </p:blipFill>
        <p:spPr>
          <a:xfrm>
            <a:off x="9746839" y="134970"/>
            <a:ext cx="2375253" cy="1067924"/>
          </a:xfrm>
          <a:prstGeom prst="rect">
            <a:avLst/>
          </a:prstGeom>
        </p:spPr>
      </p:pic>
      <p:sp>
        <p:nvSpPr>
          <p:cNvPr id="31" name="TextBox 30">
            <a:extLst>
              <a:ext uri="{FF2B5EF4-FFF2-40B4-BE49-F238E27FC236}">
                <a16:creationId xmlns:a16="http://schemas.microsoft.com/office/drawing/2014/main" id="{73A02781-6382-9FB2-C7E6-64F720B40E94}"/>
              </a:ext>
            </a:extLst>
          </p:cNvPr>
          <p:cNvSpPr txBox="1"/>
          <p:nvPr/>
        </p:nvSpPr>
        <p:spPr>
          <a:xfrm>
            <a:off x="9717442" y="1176783"/>
            <a:ext cx="2474558" cy="1323439"/>
          </a:xfrm>
          <a:prstGeom prst="rect">
            <a:avLst/>
          </a:prstGeom>
          <a:noFill/>
        </p:spPr>
        <p:txBody>
          <a:bodyPr wrap="square">
            <a:spAutoFit/>
          </a:bodyPr>
          <a:lstStyle/>
          <a:p>
            <a:r>
              <a:rPr lang="en-US" sz="1600" dirty="0">
                <a:solidFill>
                  <a:schemeClr val="tx2"/>
                </a:solidFill>
              </a:rPr>
              <a:t>Guide with helpful tips, discussion points and videos to support you in conversations with your child.</a:t>
            </a:r>
          </a:p>
        </p:txBody>
      </p:sp>
      <p:sp>
        <p:nvSpPr>
          <p:cNvPr id="33" name="TextBox 32">
            <a:extLst>
              <a:ext uri="{FF2B5EF4-FFF2-40B4-BE49-F238E27FC236}">
                <a16:creationId xmlns:a16="http://schemas.microsoft.com/office/drawing/2014/main" id="{0E45C35F-5E0A-2227-BC34-50861814F02F}"/>
              </a:ext>
            </a:extLst>
          </p:cNvPr>
          <p:cNvSpPr txBox="1"/>
          <p:nvPr/>
        </p:nvSpPr>
        <p:spPr>
          <a:xfrm>
            <a:off x="9717442" y="2422684"/>
            <a:ext cx="2474558" cy="830997"/>
          </a:xfrm>
          <a:prstGeom prst="rect">
            <a:avLst/>
          </a:prstGeom>
          <a:noFill/>
        </p:spPr>
        <p:txBody>
          <a:bodyPr wrap="square">
            <a:spAutoFit/>
          </a:bodyPr>
          <a:lstStyle/>
          <a:p>
            <a:r>
              <a:rPr lang="en-GB" sz="1600" dirty="0">
                <a:solidFill>
                  <a:srgbClr val="7030A0"/>
                </a:solidFill>
                <a:hlinkClick r:id="rId13">
                  <a:extLst>
                    <a:ext uri="{A12FA001-AC4F-418D-AE19-62706E023703}">
                      <ahyp:hlinkClr xmlns:ahyp="http://schemas.microsoft.com/office/drawing/2018/hyperlinkcolor" val="tx"/>
                    </a:ext>
                  </a:extLst>
                </a:hlinkClick>
              </a:rPr>
              <a:t>Parents Helpline | Mental Health Help for Your Child | </a:t>
            </a:r>
            <a:r>
              <a:rPr lang="en-GB" sz="1600" dirty="0" err="1">
                <a:solidFill>
                  <a:srgbClr val="7030A0"/>
                </a:solidFill>
                <a:hlinkClick r:id="rId13">
                  <a:extLst>
                    <a:ext uri="{A12FA001-AC4F-418D-AE19-62706E023703}">
                      <ahyp:hlinkClr xmlns:ahyp="http://schemas.microsoft.com/office/drawing/2018/hyperlinkcolor" val="tx"/>
                    </a:ext>
                  </a:extLst>
                </a:hlinkClick>
              </a:rPr>
              <a:t>YoungMinds</a:t>
            </a:r>
            <a:endParaRPr lang="en-GB" sz="1600" dirty="0">
              <a:solidFill>
                <a:srgbClr val="7030A0"/>
              </a:solidFill>
            </a:endParaRPr>
          </a:p>
        </p:txBody>
      </p:sp>
      <p:sp>
        <p:nvSpPr>
          <p:cNvPr id="37" name="TextBox 36">
            <a:extLst>
              <a:ext uri="{FF2B5EF4-FFF2-40B4-BE49-F238E27FC236}">
                <a16:creationId xmlns:a16="http://schemas.microsoft.com/office/drawing/2014/main" id="{C9633046-9CC5-805C-EA04-82DFBF05255B}"/>
              </a:ext>
            </a:extLst>
          </p:cNvPr>
          <p:cNvSpPr txBox="1"/>
          <p:nvPr/>
        </p:nvSpPr>
        <p:spPr>
          <a:xfrm>
            <a:off x="9604246" y="5779840"/>
            <a:ext cx="2474558" cy="646331"/>
          </a:xfrm>
          <a:prstGeom prst="rect">
            <a:avLst/>
          </a:prstGeom>
          <a:noFill/>
        </p:spPr>
        <p:txBody>
          <a:bodyPr wrap="square">
            <a:spAutoFit/>
          </a:bodyPr>
          <a:lstStyle/>
          <a:p>
            <a:r>
              <a:rPr lang="en-GB" dirty="0">
                <a:solidFill>
                  <a:srgbClr val="7030A0"/>
                </a:solidFill>
                <a:hlinkClick r:id="rId14">
                  <a:extLst>
                    <a:ext uri="{A12FA001-AC4F-418D-AE19-62706E023703}">
                      <ahyp:hlinkClr xmlns:ahyp="http://schemas.microsoft.com/office/drawing/2018/hyperlinkcolor" val="tx"/>
                    </a:ext>
                  </a:extLst>
                </a:hlinkClick>
              </a:rPr>
              <a:t>Mental health and parenting | NSPCC</a:t>
            </a:r>
            <a:endParaRPr lang="en-GB" dirty="0">
              <a:solidFill>
                <a:srgbClr val="7030A0"/>
              </a:solidFill>
            </a:endParaRPr>
          </a:p>
        </p:txBody>
      </p:sp>
      <p:pic>
        <p:nvPicPr>
          <p:cNvPr id="39" name="Picture 38">
            <a:extLst>
              <a:ext uri="{FF2B5EF4-FFF2-40B4-BE49-F238E27FC236}">
                <a16:creationId xmlns:a16="http://schemas.microsoft.com/office/drawing/2014/main" id="{1E9714BE-448C-7097-C3F2-DAF8175A6921}"/>
              </a:ext>
            </a:extLst>
          </p:cNvPr>
          <p:cNvPicPr>
            <a:picLocks noChangeAspect="1"/>
          </p:cNvPicPr>
          <p:nvPr/>
        </p:nvPicPr>
        <p:blipFill>
          <a:blip r:embed="rId15"/>
          <a:stretch>
            <a:fillRect/>
          </a:stretch>
        </p:blipFill>
        <p:spPr>
          <a:xfrm>
            <a:off x="9677009" y="3301729"/>
            <a:ext cx="2445083" cy="1851716"/>
          </a:xfrm>
          <a:prstGeom prst="rect">
            <a:avLst/>
          </a:prstGeom>
        </p:spPr>
      </p:pic>
      <p:sp>
        <p:nvSpPr>
          <p:cNvPr id="41" name="TextBox 40">
            <a:extLst>
              <a:ext uri="{FF2B5EF4-FFF2-40B4-BE49-F238E27FC236}">
                <a16:creationId xmlns:a16="http://schemas.microsoft.com/office/drawing/2014/main" id="{F8F02151-597E-D258-DDF4-146A9B3825A1}"/>
              </a:ext>
            </a:extLst>
          </p:cNvPr>
          <p:cNvSpPr txBox="1"/>
          <p:nvPr/>
        </p:nvSpPr>
        <p:spPr>
          <a:xfrm>
            <a:off x="9604246" y="5201493"/>
            <a:ext cx="2474558" cy="646331"/>
          </a:xfrm>
          <a:prstGeom prst="rect">
            <a:avLst/>
          </a:prstGeom>
          <a:noFill/>
        </p:spPr>
        <p:txBody>
          <a:bodyPr wrap="square">
            <a:spAutoFit/>
          </a:bodyPr>
          <a:lstStyle/>
          <a:p>
            <a:r>
              <a:rPr lang="en-GB" dirty="0">
                <a:solidFill>
                  <a:schemeClr val="tx2"/>
                </a:solidFill>
              </a:rPr>
              <a:t>Tips to support you and your mental health</a:t>
            </a:r>
          </a:p>
        </p:txBody>
      </p:sp>
      <p:sp>
        <p:nvSpPr>
          <p:cNvPr id="3" name="Oval 2">
            <a:extLst>
              <a:ext uri="{FF2B5EF4-FFF2-40B4-BE49-F238E27FC236}">
                <a16:creationId xmlns:a16="http://schemas.microsoft.com/office/drawing/2014/main" id="{85FBB08F-2D60-90C6-2333-748E5E37AB66}"/>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726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4B6EF-F655-466B-98A6-605632689EC2}"/>
              </a:ext>
            </a:extLst>
          </p:cNvPr>
          <p:cNvSpPr>
            <a:spLocks noGrp="1"/>
          </p:cNvSpPr>
          <p:nvPr>
            <p:ph type="title"/>
          </p:nvPr>
        </p:nvSpPr>
        <p:spPr/>
        <p:txBody>
          <a:bodyPr/>
          <a:lstStyle/>
          <a:p>
            <a:r>
              <a:rPr lang="en-GB" dirty="0"/>
              <a:t>Additional food for thought…….</a:t>
            </a:r>
          </a:p>
        </p:txBody>
      </p:sp>
      <p:sp>
        <p:nvSpPr>
          <p:cNvPr id="3" name="Content Placeholder 2">
            <a:extLst>
              <a:ext uri="{FF2B5EF4-FFF2-40B4-BE49-F238E27FC236}">
                <a16:creationId xmlns:a16="http://schemas.microsoft.com/office/drawing/2014/main" id="{524CCEB6-ED7A-455B-81DD-F684851DF66F}"/>
              </a:ext>
            </a:extLst>
          </p:cNvPr>
          <p:cNvSpPr>
            <a:spLocks noGrp="1"/>
          </p:cNvSpPr>
          <p:nvPr>
            <p:ph idx="1"/>
          </p:nvPr>
        </p:nvSpPr>
        <p:spPr>
          <a:xfrm>
            <a:off x="3547457" y="771787"/>
            <a:ext cx="7839411" cy="5360565"/>
          </a:xfrm>
        </p:spPr>
        <p:txBody>
          <a:bodyPr>
            <a:normAutofit/>
          </a:bodyPr>
          <a:lstStyle/>
          <a:p>
            <a:pPr marL="0" indent="0">
              <a:buNone/>
            </a:pPr>
            <a:r>
              <a:rPr lang="en-GB" dirty="0"/>
              <a:t>Anxiety &amp; Autism </a:t>
            </a:r>
            <a:r>
              <a:rPr lang="en-GB" dirty="0">
                <a:solidFill>
                  <a:srgbClr val="7030A0"/>
                </a:solidFill>
                <a:hlinkClick r:id="rId2">
                  <a:extLst>
                    <a:ext uri="{A12FA001-AC4F-418D-AE19-62706E023703}">
                      <ahyp:hlinkClr xmlns:ahyp="http://schemas.microsoft.com/office/drawing/2018/hyperlinkcolor" val="tx"/>
                    </a:ext>
                  </a:extLst>
                </a:hlinkClick>
              </a:rPr>
              <a:t>Reducing anxiety in autistic children and young people (autism.org.uk)</a:t>
            </a:r>
            <a:endParaRPr lang="en-GB" dirty="0">
              <a:solidFill>
                <a:srgbClr val="7030A0"/>
              </a:solidFill>
            </a:endParaRPr>
          </a:p>
          <a:p>
            <a:pPr marL="0" indent="0">
              <a:buNone/>
            </a:pPr>
            <a:endParaRPr lang="en-GB" dirty="0"/>
          </a:p>
          <a:p>
            <a:pPr marL="0" indent="0">
              <a:buNone/>
            </a:pPr>
            <a:r>
              <a:rPr lang="en-GB" dirty="0"/>
              <a:t>Anxiety &amp; Sleep Hygiene  </a:t>
            </a:r>
            <a:r>
              <a:rPr lang="en-GB" dirty="0">
                <a:solidFill>
                  <a:srgbClr val="7030A0"/>
                </a:solidFill>
                <a:hlinkClick r:id="rId3">
                  <a:extLst>
                    <a:ext uri="{A12FA001-AC4F-418D-AE19-62706E023703}">
                      <ahyp:hlinkClr xmlns:ahyp="http://schemas.microsoft.com/office/drawing/2018/hyperlinkcolor" val="tx"/>
                    </a:ext>
                  </a:extLst>
                </a:hlinkClick>
              </a:rPr>
              <a:t>Sleep problems - Every Mind Matters - NHS </a:t>
            </a:r>
            <a:r>
              <a:rPr lang="en-GB" dirty="0">
                <a:solidFill>
                  <a:srgbClr val="7030A0"/>
                </a:solidFill>
              </a:rPr>
              <a:t>          				</a:t>
            </a:r>
            <a:r>
              <a:rPr lang="en-GB" dirty="0">
                <a:solidFill>
                  <a:srgbClr val="7030A0"/>
                </a:solidFill>
                <a:hlinkClick r:id="rId4">
                  <a:extLst>
                    <a:ext uri="{A12FA001-AC4F-418D-AE19-62706E023703}">
                      <ahyp:hlinkClr xmlns:ahyp="http://schemas.microsoft.com/office/drawing/2018/hyperlinkcolor" val="tx"/>
                    </a:ext>
                  </a:extLst>
                </a:hlinkClick>
              </a:rPr>
              <a:t>Children - The Sleep Charity</a:t>
            </a:r>
            <a:endParaRPr lang="en-GB" dirty="0">
              <a:solidFill>
                <a:srgbClr val="7030A0"/>
              </a:solidFill>
            </a:endParaRPr>
          </a:p>
          <a:p>
            <a:pPr marL="0" indent="0">
              <a:buNone/>
            </a:pPr>
            <a:endParaRPr lang="en-GB" dirty="0"/>
          </a:p>
          <a:p>
            <a:pPr marL="0" indent="0">
              <a:buNone/>
            </a:pPr>
            <a:r>
              <a:rPr lang="en-GB" dirty="0"/>
              <a:t>Body &amp; Mind Health </a:t>
            </a:r>
            <a:r>
              <a:rPr lang="en-GB" dirty="0">
                <a:solidFill>
                  <a:srgbClr val="7030A0"/>
                </a:solidFill>
                <a:hlinkClick r:id="rId5">
                  <a:extLst>
                    <a:ext uri="{A12FA001-AC4F-418D-AE19-62706E023703}">
                      <ahyp:hlinkClr xmlns:ahyp="http://schemas.microsoft.com/office/drawing/2018/hyperlinkcolor" val="tx"/>
                    </a:ext>
                  </a:extLst>
                </a:hlinkClick>
              </a:rPr>
              <a:t>How do Emotions Influence our Body? – YouTube</a:t>
            </a:r>
            <a:endParaRPr lang="en-GB" dirty="0">
              <a:solidFill>
                <a:srgbClr val="7030A0"/>
              </a:solidFill>
            </a:endParaRPr>
          </a:p>
          <a:p>
            <a:pPr marL="0" indent="0">
              <a:buNone/>
            </a:pPr>
            <a:endParaRPr lang="en-GB" dirty="0"/>
          </a:p>
          <a:p>
            <a:pPr marL="0" indent="0">
              <a:buNone/>
            </a:pPr>
            <a:r>
              <a:rPr lang="en-GB" dirty="0"/>
              <a:t>Nature Vs nurture </a:t>
            </a:r>
            <a:r>
              <a:rPr lang="en-GB" dirty="0">
                <a:solidFill>
                  <a:srgbClr val="7030A0"/>
                </a:solidFill>
                <a:hlinkClick r:id="rId6">
                  <a:extLst>
                    <a:ext uri="{A12FA001-AC4F-418D-AE19-62706E023703}">
                      <ahyp:hlinkClr xmlns:ahyp="http://schemas.microsoft.com/office/drawing/2018/hyperlinkcolor" val="tx"/>
                    </a:ext>
                  </a:extLst>
                </a:hlinkClick>
              </a:rPr>
              <a:t>Is Happiness In Your Genes? – YouTube</a:t>
            </a:r>
            <a:endParaRPr lang="en-GB" dirty="0">
              <a:solidFill>
                <a:srgbClr val="7030A0"/>
              </a:solidFill>
            </a:endParaRPr>
          </a:p>
          <a:p>
            <a:pPr marL="0" indent="0">
              <a:buNone/>
            </a:pPr>
            <a:endParaRPr lang="en-GB" dirty="0">
              <a:solidFill>
                <a:schemeClr val="tx2"/>
              </a:solidFill>
              <a:latin typeface="YouTube Noto"/>
            </a:endParaRPr>
          </a:p>
          <a:p>
            <a:pPr marL="0" indent="0">
              <a:buNone/>
            </a:pPr>
            <a:r>
              <a:rPr lang="en-GB" dirty="0"/>
              <a:t>Nutrition &amp; Mood </a:t>
            </a:r>
            <a:r>
              <a:rPr lang="en-GB" dirty="0">
                <a:solidFill>
                  <a:srgbClr val="7030A0"/>
                </a:solidFill>
                <a:hlinkClick r:id="rId7">
                  <a:extLst>
                    <a:ext uri="{A12FA001-AC4F-418D-AE19-62706E023703}">
                      <ahyp:hlinkClr xmlns:ahyp="http://schemas.microsoft.com/office/drawing/2018/hyperlinkcolor" val="tx"/>
                    </a:ext>
                  </a:extLst>
                </a:hlinkClick>
              </a:rPr>
              <a:t>7 BEST Foods To Reduce Anxiety - YouTube</a:t>
            </a:r>
            <a:endParaRPr lang="en-GB" dirty="0">
              <a:solidFill>
                <a:srgbClr val="7030A0"/>
              </a:solidFill>
            </a:endParaRPr>
          </a:p>
        </p:txBody>
      </p:sp>
      <p:pic>
        <p:nvPicPr>
          <p:cNvPr id="5" name="Graphic 4" descr="Artificial Intelligence with solid fill">
            <a:extLst>
              <a:ext uri="{FF2B5EF4-FFF2-40B4-BE49-F238E27FC236}">
                <a16:creationId xmlns:a16="http://schemas.microsoft.com/office/drawing/2014/main" id="{7277C0CB-BA83-2FF9-1BB7-B0D44CD91E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86948" y="3138444"/>
            <a:ext cx="914400" cy="914400"/>
          </a:xfrm>
          <a:prstGeom prst="rect">
            <a:avLst/>
          </a:prstGeom>
        </p:spPr>
      </p:pic>
      <p:pic>
        <p:nvPicPr>
          <p:cNvPr id="7" name="Graphic 6" descr="Open hand with plant outline">
            <a:extLst>
              <a:ext uri="{FF2B5EF4-FFF2-40B4-BE49-F238E27FC236}">
                <a16:creationId xmlns:a16="http://schemas.microsoft.com/office/drawing/2014/main" id="{5DC6C978-3C73-9EFD-4C69-AC98A8550D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40839" y="4108786"/>
            <a:ext cx="914400" cy="914400"/>
          </a:xfrm>
          <a:prstGeom prst="rect">
            <a:avLst/>
          </a:prstGeom>
        </p:spPr>
      </p:pic>
      <p:pic>
        <p:nvPicPr>
          <p:cNvPr id="9" name="Graphic 8" descr="Fork and knife with solid fill">
            <a:extLst>
              <a:ext uri="{FF2B5EF4-FFF2-40B4-BE49-F238E27FC236}">
                <a16:creationId xmlns:a16="http://schemas.microsoft.com/office/drawing/2014/main" id="{245E8775-24CA-0527-C83E-7A52405B13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94175" y="5233772"/>
            <a:ext cx="807728" cy="807728"/>
          </a:xfrm>
          <a:prstGeom prst="rect">
            <a:avLst/>
          </a:prstGeom>
        </p:spPr>
      </p:pic>
      <p:pic>
        <p:nvPicPr>
          <p:cNvPr id="11" name="Graphic 10" descr="Snooze outline">
            <a:extLst>
              <a:ext uri="{FF2B5EF4-FFF2-40B4-BE49-F238E27FC236}">
                <a16:creationId xmlns:a16="http://schemas.microsoft.com/office/drawing/2014/main" id="{0F207986-BDCC-DAF5-BD2C-58872737B6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540839" y="2118751"/>
            <a:ext cx="914400" cy="914400"/>
          </a:xfrm>
          <a:prstGeom prst="rect">
            <a:avLst/>
          </a:prstGeom>
        </p:spPr>
      </p:pic>
      <p:pic>
        <p:nvPicPr>
          <p:cNvPr id="13" name="Graphic 12" descr="Child with balloon with solid fill">
            <a:extLst>
              <a:ext uri="{FF2B5EF4-FFF2-40B4-BE49-F238E27FC236}">
                <a16:creationId xmlns:a16="http://schemas.microsoft.com/office/drawing/2014/main" id="{5A1DC592-FC32-9AE7-9995-B14D73EB33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2495840" y="836812"/>
            <a:ext cx="1096616" cy="1096616"/>
          </a:xfrm>
          <a:prstGeom prst="rect">
            <a:avLst/>
          </a:prstGeom>
        </p:spPr>
      </p:pic>
      <p:sp>
        <p:nvSpPr>
          <p:cNvPr id="4" name="Oval 3">
            <a:extLst>
              <a:ext uri="{FF2B5EF4-FFF2-40B4-BE49-F238E27FC236}">
                <a16:creationId xmlns:a16="http://schemas.microsoft.com/office/drawing/2014/main" id="{5639EA35-040B-276C-BD09-F218358925E3}"/>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6669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00" y="725464"/>
            <a:ext cx="4837176" cy="1045464"/>
          </a:xfrm>
        </p:spPr>
        <p:txBody>
          <a:bodyPr>
            <a:normAutofit/>
          </a:bodyPr>
          <a:lstStyle/>
          <a:p>
            <a:r>
              <a:rPr lang="en-GB" sz="3400" dirty="0"/>
              <a:t>Take Time … </a:t>
            </a:r>
          </a:p>
        </p:txBody>
      </p:sp>
      <p:sp>
        <p:nvSpPr>
          <p:cNvPr id="3" name="Content Placeholder 2"/>
          <p:cNvSpPr>
            <a:spLocks noGrp="1"/>
          </p:cNvSpPr>
          <p:nvPr>
            <p:ph idx="1"/>
          </p:nvPr>
        </p:nvSpPr>
        <p:spPr>
          <a:xfrm>
            <a:off x="0" y="1562012"/>
            <a:ext cx="5426684" cy="5955254"/>
          </a:xfrm>
        </p:spPr>
        <p:txBody>
          <a:bodyPr>
            <a:normAutofit/>
          </a:bodyPr>
          <a:lstStyle/>
          <a:p>
            <a:r>
              <a:rPr lang="en-GB" dirty="0"/>
              <a:t>To make sure you NOTICE (identify and name the emotions)</a:t>
            </a:r>
          </a:p>
          <a:p>
            <a:r>
              <a:rPr lang="en-GB" dirty="0"/>
              <a:t>To CONNECT (people and places = joy)</a:t>
            </a:r>
          </a:p>
          <a:p>
            <a:r>
              <a:rPr lang="en-GB" dirty="0"/>
              <a:t>To use your INSIGHT (what do I know works) </a:t>
            </a:r>
          </a:p>
          <a:p>
            <a:r>
              <a:rPr lang="en-GB" dirty="0"/>
              <a:t>WAIT AND BREATHE (when your own anxiety/emotions are rising)</a:t>
            </a:r>
          </a:p>
          <a:p>
            <a:r>
              <a:rPr lang="en-GB" dirty="0"/>
              <a:t>To REFLECT (why am I/why is my child feeling this way and what can I/ can’t I control)</a:t>
            </a:r>
          </a:p>
          <a:p>
            <a:r>
              <a:rPr lang="en-GB" dirty="0"/>
              <a:t>For YOURSELF- (do the things you enjoy and which enrich your life, sleep, learn to relax, pay attention to what you eat, get active, have fun)</a:t>
            </a:r>
          </a:p>
          <a:p>
            <a:r>
              <a:rPr lang="en-GB" dirty="0"/>
              <a:t>To RECOGNISE when you need help and support and ASK and ACCEPT it when required</a:t>
            </a:r>
          </a:p>
          <a:p>
            <a:endParaRPr lang="en-GB" sz="1500" dirty="0"/>
          </a:p>
          <a:p>
            <a:endParaRPr lang="en-GB" sz="1500" dirty="0"/>
          </a:p>
          <a:p>
            <a:pPr marL="0" indent="0">
              <a:buNone/>
            </a:pPr>
            <a:endParaRPr lang="en-GB" sz="1500" dirty="0"/>
          </a:p>
          <a:p>
            <a:pPr marL="0" indent="0">
              <a:buNone/>
            </a:pPr>
            <a:endParaRPr lang="en-GB" sz="1500" dirty="0"/>
          </a:p>
        </p:txBody>
      </p:sp>
      <p:pic>
        <p:nvPicPr>
          <p:cNvPr id="1026" name="Picture 2" descr="Image result for image of hibernating tortoise">
            <a:extLst>
              <a:ext uri="{FF2B5EF4-FFF2-40B4-BE49-F238E27FC236}">
                <a16:creationId xmlns:a16="http://schemas.microsoft.com/office/drawing/2014/main" id="{09FA46A3-512F-4FF0-A0A9-8B0C84FA08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65392" y="697314"/>
            <a:ext cx="2505456" cy="1884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744" y="725464"/>
            <a:ext cx="2505456" cy="1827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5392" y="2910665"/>
            <a:ext cx="5228807" cy="3257948"/>
          </a:xfrm>
          <a:prstGeom prst="rect">
            <a:avLst/>
          </a:prstGeom>
        </p:spPr>
      </p:pic>
      <p:sp>
        <p:nvSpPr>
          <p:cNvPr id="5" name="Isosceles Triangle 4">
            <a:extLst>
              <a:ext uri="{FF2B5EF4-FFF2-40B4-BE49-F238E27FC236}">
                <a16:creationId xmlns:a16="http://schemas.microsoft.com/office/drawing/2014/main" id="{CA039CD3-91CF-1553-8BC3-887BEE806986}"/>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8144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F002-2E57-40D2-A9F0-EB139D432B4D}"/>
              </a:ext>
            </a:extLst>
          </p:cNvPr>
          <p:cNvSpPr>
            <a:spLocks noGrp="1"/>
          </p:cNvSpPr>
          <p:nvPr>
            <p:ph type="title"/>
          </p:nvPr>
        </p:nvSpPr>
        <p:spPr>
          <a:xfrm>
            <a:off x="786385" y="841249"/>
            <a:ext cx="1723550" cy="744955"/>
          </a:xfrm>
        </p:spPr>
        <p:txBody>
          <a:bodyPr anchor="ctr">
            <a:normAutofit/>
          </a:bodyPr>
          <a:lstStyle/>
          <a:p>
            <a:r>
              <a:rPr lang="en-GB" sz="3200" dirty="0">
                <a:solidFill>
                  <a:schemeClr val="bg1"/>
                </a:solidFill>
              </a:rPr>
              <a:t>Contacts</a:t>
            </a:r>
          </a:p>
        </p:txBody>
      </p:sp>
      <p:sp>
        <p:nvSpPr>
          <p:cNvPr id="3" name="Content Placeholder 2">
            <a:extLst>
              <a:ext uri="{FF2B5EF4-FFF2-40B4-BE49-F238E27FC236}">
                <a16:creationId xmlns:a16="http://schemas.microsoft.com/office/drawing/2014/main" id="{196FABE1-331C-4B27-9274-B37F5E51724F}"/>
              </a:ext>
            </a:extLst>
          </p:cNvPr>
          <p:cNvSpPr>
            <a:spLocks noGrp="1"/>
          </p:cNvSpPr>
          <p:nvPr>
            <p:ph idx="1"/>
          </p:nvPr>
        </p:nvSpPr>
        <p:spPr>
          <a:xfrm>
            <a:off x="3853732" y="841249"/>
            <a:ext cx="4484536" cy="5340097"/>
          </a:xfrm>
        </p:spPr>
        <p:txBody>
          <a:bodyPr anchor="ctr">
            <a:normAutofit/>
          </a:bodyPr>
          <a:lstStyle/>
          <a:p>
            <a:pPr marL="0" indent="0">
              <a:buNone/>
            </a:pPr>
            <a:r>
              <a:rPr lang="en-GB" sz="1800" dirty="0">
                <a:solidFill>
                  <a:schemeClr val="tx2"/>
                </a:solidFill>
              </a:rPr>
              <a:t>Sarah Lee</a:t>
            </a:r>
          </a:p>
          <a:p>
            <a:pPr marL="0" indent="0">
              <a:buNone/>
            </a:pPr>
            <a:r>
              <a:rPr lang="en-GB" sz="1800" dirty="0">
                <a:solidFill>
                  <a:srgbClr val="7030A0"/>
                </a:solidFill>
                <a:hlinkClick r:id="rId2">
                  <a:extLst>
                    <a:ext uri="{A12FA001-AC4F-418D-AE19-62706E023703}">
                      <ahyp:hlinkClr xmlns:ahyp="http://schemas.microsoft.com/office/drawing/2018/hyperlinkcolor" val="tx"/>
                    </a:ext>
                  </a:extLst>
                </a:hlinkClick>
              </a:rPr>
              <a:t>sarah.lee@nottscc.gov.uk</a:t>
            </a:r>
            <a:endParaRPr lang="en-GB" sz="1800" dirty="0">
              <a:solidFill>
                <a:srgbClr val="7030A0"/>
              </a:solidFill>
            </a:endParaRPr>
          </a:p>
          <a:p>
            <a:pPr marL="0" indent="0">
              <a:buNone/>
            </a:pPr>
            <a:r>
              <a:rPr lang="en-GB" sz="1800" dirty="0">
                <a:solidFill>
                  <a:schemeClr val="tx2"/>
                </a:solidFill>
              </a:rPr>
              <a:t>Tel: 0115 854 6089</a:t>
            </a:r>
          </a:p>
          <a:p>
            <a:pPr marL="0" indent="0">
              <a:buNone/>
            </a:pPr>
            <a:endParaRPr lang="en-GB" sz="1800" dirty="0">
              <a:solidFill>
                <a:schemeClr val="tx2"/>
              </a:solidFill>
            </a:endParaRPr>
          </a:p>
          <a:p>
            <a:pPr marL="0" indent="0">
              <a:buNone/>
            </a:pPr>
            <a:endParaRPr lang="en-GB" sz="1800" dirty="0">
              <a:solidFill>
                <a:schemeClr val="tx2"/>
              </a:solidFill>
            </a:endParaRPr>
          </a:p>
          <a:p>
            <a:pPr marL="0" indent="0">
              <a:buNone/>
            </a:pPr>
            <a:endParaRPr lang="en-GB" sz="1800" dirty="0">
              <a:solidFill>
                <a:schemeClr val="tx2"/>
              </a:solidFill>
            </a:endParaRPr>
          </a:p>
          <a:p>
            <a:endParaRPr lang="en-GB" sz="1800" dirty="0">
              <a:solidFill>
                <a:schemeClr val="tx2"/>
              </a:solidFill>
            </a:endParaRPr>
          </a:p>
        </p:txBody>
      </p:sp>
      <p:pic>
        <p:nvPicPr>
          <p:cNvPr id="4" name="Picture 4" descr="A picture containing drawing&#10;&#10;Description generated with very high confidence">
            <a:extLst>
              <a:ext uri="{FF2B5EF4-FFF2-40B4-BE49-F238E27FC236}">
                <a16:creationId xmlns:a16="http://schemas.microsoft.com/office/drawing/2014/main" id="{0FBB1174-8133-0671-6C40-FA5F5A841CD3}"/>
              </a:ext>
            </a:extLst>
          </p:cNvPr>
          <p:cNvPicPr>
            <a:picLocks noChangeAspect="1"/>
          </p:cNvPicPr>
          <p:nvPr/>
        </p:nvPicPr>
        <p:blipFill>
          <a:blip r:embed="rId3"/>
          <a:stretch>
            <a:fillRect/>
          </a:stretch>
        </p:blipFill>
        <p:spPr>
          <a:xfrm>
            <a:off x="502821" y="2399956"/>
            <a:ext cx="3267942" cy="2222681"/>
          </a:xfrm>
          <a:prstGeom prst="rect">
            <a:avLst/>
          </a:prstGeom>
        </p:spPr>
      </p:pic>
      <p:pic>
        <p:nvPicPr>
          <p:cNvPr id="7" name="Picture 6" descr="A qr code with dots&#10;&#10;Description automatically generated">
            <a:extLst>
              <a:ext uri="{FF2B5EF4-FFF2-40B4-BE49-F238E27FC236}">
                <a16:creationId xmlns:a16="http://schemas.microsoft.com/office/drawing/2014/main" id="{FD1162A7-9A22-999E-CFBC-02226048D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724" y="1396163"/>
            <a:ext cx="3931617" cy="39316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5138246B-9978-8DEB-DF03-E66E9E66A810}"/>
              </a:ext>
            </a:extLst>
          </p:cNvPr>
          <p:cNvSpPr txBox="1"/>
          <p:nvPr/>
        </p:nvSpPr>
        <p:spPr>
          <a:xfrm>
            <a:off x="7446941" y="5647419"/>
            <a:ext cx="6102220" cy="369332"/>
          </a:xfrm>
          <a:prstGeom prst="rect">
            <a:avLst/>
          </a:prstGeom>
          <a:noFill/>
        </p:spPr>
        <p:txBody>
          <a:bodyPr wrap="square">
            <a:spAutoFit/>
          </a:bodyPr>
          <a:lstStyle/>
          <a:p>
            <a:r>
              <a:rPr lang="en-GB" dirty="0">
                <a:solidFill>
                  <a:srgbClr val="7030A0"/>
                </a:solidFill>
                <a:hlinkClick r:id="rId5">
                  <a:extLst>
                    <a:ext uri="{A12FA001-AC4F-418D-AE19-62706E023703}">
                      <ahyp:hlinkClr xmlns:ahyp="http://schemas.microsoft.com/office/drawing/2018/hyperlinkcolor" val="tx"/>
                    </a:ext>
                  </a:extLst>
                </a:hlinkClick>
              </a:rPr>
              <a:t>https://forms.gle/bugxakTe2JyTTvvk6</a:t>
            </a:r>
            <a:endParaRPr lang="en-GB" dirty="0">
              <a:solidFill>
                <a:srgbClr val="7030A0"/>
              </a:solidFill>
            </a:endParaRPr>
          </a:p>
        </p:txBody>
      </p:sp>
      <p:sp>
        <p:nvSpPr>
          <p:cNvPr id="10" name="Title 1">
            <a:extLst>
              <a:ext uri="{FF2B5EF4-FFF2-40B4-BE49-F238E27FC236}">
                <a16:creationId xmlns:a16="http://schemas.microsoft.com/office/drawing/2014/main" id="{4A201FFB-D605-9B31-D0B0-3E1F054B7749}"/>
              </a:ext>
            </a:extLst>
          </p:cNvPr>
          <p:cNvSpPr txBox="1">
            <a:spLocks/>
          </p:cNvSpPr>
          <p:nvPr/>
        </p:nvSpPr>
        <p:spPr>
          <a:xfrm>
            <a:off x="7177177" y="200646"/>
            <a:ext cx="4023164" cy="1035697"/>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400" dirty="0"/>
              <a:t>Please tell us your thoughts</a:t>
            </a:r>
          </a:p>
        </p:txBody>
      </p:sp>
      <p:sp>
        <p:nvSpPr>
          <p:cNvPr id="11" name="Oval 10">
            <a:extLst>
              <a:ext uri="{FF2B5EF4-FFF2-40B4-BE49-F238E27FC236}">
                <a16:creationId xmlns:a16="http://schemas.microsoft.com/office/drawing/2014/main" id="{B6664560-C6A8-76A9-B5DA-2ED31DDEBAD1}"/>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850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F68AA-D61B-46DC-B144-78FD342E6BCB}"/>
              </a:ext>
            </a:extLst>
          </p:cNvPr>
          <p:cNvSpPr>
            <a:spLocks noGrp="1"/>
          </p:cNvSpPr>
          <p:nvPr>
            <p:ph idx="4294967295"/>
          </p:nvPr>
        </p:nvSpPr>
        <p:spPr>
          <a:xfrm>
            <a:off x="569167" y="373224"/>
            <a:ext cx="11066106" cy="6139543"/>
          </a:xfrm>
          <a:ln>
            <a:solidFill>
              <a:schemeClr val="tx2"/>
            </a:solidFill>
          </a:ln>
        </p:spPr>
        <p:txBody>
          <a:bodyPr vert="horz" lIns="91440" tIns="45720" rIns="91440" bIns="45720" rtlCol="0" anchor="ctr">
            <a:normAutofit/>
          </a:bodyPr>
          <a:lstStyle/>
          <a:p>
            <a:pPr marL="0" indent="0">
              <a:buNone/>
            </a:pPr>
            <a:r>
              <a:rPr lang="en-US" sz="2000" dirty="0">
                <a:solidFill>
                  <a:schemeClr val="tx2"/>
                </a:solidFill>
              </a:rPr>
              <a:t>                                  </a:t>
            </a:r>
          </a:p>
          <a:p>
            <a:pPr marL="0" indent="0">
              <a:buNone/>
            </a:pPr>
            <a:endParaRPr lang="en-US" sz="2000" dirty="0">
              <a:solidFill>
                <a:schemeClr val="tx2"/>
              </a:solidFill>
            </a:endParaRPr>
          </a:p>
          <a:p>
            <a:pPr marL="0" indent="0">
              <a:buNone/>
            </a:pPr>
            <a:endParaRPr lang="en-US" sz="2000" dirty="0">
              <a:solidFill>
                <a:schemeClr val="tx2"/>
              </a:solidFill>
            </a:endParaRPr>
          </a:p>
          <a:p>
            <a:pPr marL="0" indent="0" algn="ctr">
              <a:buNone/>
            </a:pPr>
            <a:r>
              <a:rPr lang="en-US" sz="6600" dirty="0">
                <a:solidFill>
                  <a:schemeClr val="accent1"/>
                </a:solidFill>
              </a:rPr>
              <a:t>What are your best hopes for this session? </a:t>
            </a:r>
          </a:p>
          <a:p>
            <a:pPr marL="0" indent="0" algn="ctr">
              <a:buNone/>
            </a:pPr>
            <a:endParaRPr lang="en-US" sz="6600" dirty="0">
              <a:solidFill>
                <a:schemeClr val="accent1"/>
              </a:solidFill>
            </a:endParaRPr>
          </a:p>
          <a:p>
            <a:pPr marL="0" indent="0" algn="ctr">
              <a:buNone/>
            </a:pPr>
            <a:r>
              <a:rPr lang="en-US" sz="6600" dirty="0">
                <a:solidFill>
                  <a:schemeClr val="accent1"/>
                </a:solidFill>
              </a:rPr>
              <a:t>Why are you here?</a:t>
            </a:r>
          </a:p>
          <a:p>
            <a:pPr marL="0" indent="0" algn="ctr">
              <a:buNone/>
            </a:pPr>
            <a:endParaRPr lang="en-US" sz="6600" dirty="0">
              <a:solidFill>
                <a:schemeClr val="accent1"/>
              </a:solidFill>
            </a:endParaRPr>
          </a:p>
        </p:txBody>
      </p:sp>
      <p:sp>
        <p:nvSpPr>
          <p:cNvPr id="2" name="Rectangle 1">
            <a:extLst>
              <a:ext uri="{FF2B5EF4-FFF2-40B4-BE49-F238E27FC236}">
                <a16:creationId xmlns:a16="http://schemas.microsoft.com/office/drawing/2014/main" id="{EF48A67A-CAF1-B040-D881-F08DC0E2F33A}"/>
              </a:ext>
            </a:extLst>
          </p:cNvPr>
          <p:cNvSpPr/>
          <p:nvPr/>
        </p:nvSpPr>
        <p:spPr>
          <a:xfrm>
            <a:off x="1" y="596608"/>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0890290-762B-96F0-A577-07664F4B5D10}"/>
              </a:ext>
            </a:extLst>
          </p:cNvPr>
          <p:cNvSpPr/>
          <p:nvPr/>
        </p:nvSpPr>
        <p:spPr>
          <a:xfrm>
            <a:off x="11734800" y="686835"/>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384E9C63-E549-26CB-C386-250B8CB1B889}"/>
              </a:ext>
            </a:extLst>
          </p:cNvPr>
          <p:cNvSpPr/>
          <p:nvPr/>
        </p:nvSpPr>
        <p:spPr>
          <a:xfrm>
            <a:off x="228601" y="6348444"/>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6267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DEF9-AE62-481D-8F2C-3A4573AC278B}"/>
              </a:ext>
            </a:extLst>
          </p:cNvPr>
          <p:cNvSpPr>
            <a:spLocks noGrp="1"/>
          </p:cNvSpPr>
          <p:nvPr>
            <p:ph type="title"/>
          </p:nvPr>
        </p:nvSpPr>
        <p:spPr>
          <a:xfrm>
            <a:off x="-117446" y="233797"/>
            <a:ext cx="3379998" cy="1402572"/>
          </a:xfrm>
        </p:spPr>
        <p:txBody>
          <a:bodyPr anchor="b">
            <a:normAutofit fontScale="90000"/>
          </a:bodyPr>
          <a:lstStyle/>
          <a:p>
            <a:pPr algn="r"/>
            <a:br>
              <a:rPr lang="en-GB" sz="4000" dirty="0"/>
            </a:br>
            <a:r>
              <a:rPr lang="en-GB" sz="4000" dirty="0"/>
              <a:t>Today’s  Session</a:t>
            </a:r>
          </a:p>
        </p:txBody>
      </p:sp>
      <p:sp>
        <p:nvSpPr>
          <p:cNvPr id="3" name="Content Placeholder 2">
            <a:extLst>
              <a:ext uri="{FF2B5EF4-FFF2-40B4-BE49-F238E27FC236}">
                <a16:creationId xmlns:a16="http://schemas.microsoft.com/office/drawing/2014/main" id="{F7C0F81D-D548-48AF-8439-F0A7565723B4}"/>
              </a:ext>
            </a:extLst>
          </p:cNvPr>
          <p:cNvSpPr>
            <a:spLocks noGrp="1"/>
          </p:cNvSpPr>
          <p:nvPr>
            <p:ph idx="1"/>
          </p:nvPr>
        </p:nvSpPr>
        <p:spPr>
          <a:xfrm>
            <a:off x="3800953" y="1066860"/>
            <a:ext cx="7657622" cy="4438590"/>
          </a:xfrm>
        </p:spPr>
        <p:txBody>
          <a:bodyPr anchor="t">
            <a:normAutofit/>
          </a:bodyPr>
          <a:lstStyle/>
          <a:p>
            <a:pPr>
              <a:buFont typeface="Wingdings" panose="05000000000000000000" pitchFamily="2" charset="2"/>
              <a:buChar char="q"/>
            </a:pPr>
            <a:r>
              <a:rPr lang="en-GB" sz="3200" dirty="0">
                <a:solidFill>
                  <a:schemeClr val="tx2">
                    <a:lumMod val="75000"/>
                  </a:schemeClr>
                </a:solidFill>
              </a:rPr>
              <a:t>Theory and research  (…a little) </a:t>
            </a:r>
          </a:p>
          <a:p>
            <a:pPr>
              <a:buFont typeface="Wingdings" panose="05000000000000000000" pitchFamily="2" charset="2"/>
              <a:buChar char="q"/>
            </a:pPr>
            <a:r>
              <a:rPr lang="en-GB" sz="3200" dirty="0">
                <a:solidFill>
                  <a:schemeClr val="tx2">
                    <a:lumMod val="75000"/>
                  </a:schemeClr>
                </a:solidFill>
              </a:rPr>
              <a:t> The context for the presenting behaviours</a:t>
            </a:r>
          </a:p>
          <a:p>
            <a:pPr>
              <a:buFont typeface="Wingdings" panose="05000000000000000000" pitchFamily="2" charset="2"/>
              <a:buChar char="q"/>
            </a:pPr>
            <a:r>
              <a:rPr lang="en-GB" sz="3200" dirty="0">
                <a:solidFill>
                  <a:schemeClr val="tx2">
                    <a:lumMod val="75000"/>
                  </a:schemeClr>
                </a:solidFill>
              </a:rPr>
              <a:t> Practical tools and opportunities for reflection</a:t>
            </a:r>
          </a:p>
          <a:p>
            <a:pPr>
              <a:buFont typeface="Wingdings" panose="05000000000000000000" pitchFamily="2" charset="2"/>
              <a:buChar char="q"/>
            </a:pPr>
            <a:r>
              <a:rPr lang="en-GB" sz="3200" dirty="0">
                <a:solidFill>
                  <a:schemeClr val="tx2">
                    <a:lumMod val="75000"/>
                  </a:schemeClr>
                </a:solidFill>
              </a:rPr>
              <a:t>Collaborative problem solving</a:t>
            </a:r>
          </a:p>
          <a:p>
            <a:pPr>
              <a:buFont typeface="Wingdings" panose="05000000000000000000" pitchFamily="2" charset="2"/>
              <a:buChar char="q"/>
            </a:pPr>
            <a:r>
              <a:rPr lang="en-GB" sz="3200" dirty="0">
                <a:solidFill>
                  <a:schemeClr val="tx2">
                    <a:lumMod val="75000"/>
                  </a:schemeClr>
                </a:solidFill>
              </a:rPr>
              <a:t> Sources of help and support</a:t>
            </a:r>
          </a:p>
          <a:p>
            <a:pPr>
              <a:buFont typeface="Wingdings" panose="05000000000000000000" pitchFamily="2" charset="2"/>
              <a:buChar char="q"/>
            </a:pPr>
            <a:r>
              <a:rPr lang="en-GB" sz="3200" dirty="0">
                <a:solidFill>
                  <a:schemeClr val="tx2">
                    <a:lumMod val="75000"/>
                  </a:schemeClr>
                </a:solidFill>
              </a:rPr>
              <a:t> Opportunities to make connections </a:t>
            </a:r>
          </a:p>
        </p:txBody>
      </p:sp>
      <p:sp>
        <p:nvSpPr>
          <p:cNvPr id="5" name="Oval 4">
            <a:extLst>
              <a:ext uri="{FF2B5EF4-FFF2-40B4-BE49-F238E27FC236}">
                <a16:creationId xmlns:a16="http://schemas.microsoft.com/office/drawing/2014/main" id="{79620217-BB83-BA1F-F8C3-0C8916B5FB63}"/>
              </a:ext>
            </a:extLst>
          </p:cNvPr>
          <p:cNvSpPr/>
          <p:nvPr/>
        </p:nvSpPr>
        <p:spPr>
          <a:xfrm>
            <a:off x="138061" y="6493079"/>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710999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64CC-18F7-4A93-9811-54E6EC4F35C5}"/>
              </a:ext>
            </a:extLst>
          </p:cNvPr>
          <p:cNvSpPr>
            <a:spLocks noGrp="1"/>
          </p:cNvSpPr>
          <p:nvPr>
            <p:ph type="title"/>
          </p:nvPr>
        </p:nvSpPr>
        <p:spPr>
          <a:xfrm>
            <a:off x="259702" y="1128408"/>
            <a:ext cx="2947482" cy="4601183"/>
          </a:xfrm>
        </p:spPr>
        <p:txBody>
          <a:bodyPr anchor="t"/>
          <a:lstStyle/>
          <a:p>
            <a:r>
              <a:rPr lang="en-GB" dirty="0"/>
              <a:t>Shared activity</a:t>
            </a:r>
          </a:p>
        </p:txBody>
      </p:sp>
      <p:graphicFrame>
        <p:nvGraphicFramePr>
          <p:cNvPr id="7" name="Content Placeholder 2">
            <a:extLst>
              <a:ext uri="{FF2B5EF4-FFF2-40B4-BE49-F238E27FC236}">
                <a16:creationId xmlns:a16="http://schemas.microsoft.com/office/drawing/2014/main" id="{E02E6AC5-0022-C858-F718-97E111B94893}"/>
              </a:ext>
            </a:extLst>
          </p:cNvPr>
          <p:cNvGraphicFramePr>
            <a:graphicFrameLocks noGrp="1"/>
          </p:cNvGraphicFramePr>
          <p:nvPr>
            <p:ph idx="1"/>
            <p:extLst>
              <p:ext uri="{D42A27DB-BD31-4B8C-83A1-F6EECF244321}">
                <p14:modId xmlns:p14="http://schemas.microsoft.com/office/powerpoint/2010/main" val="8612074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C642C2DE-EC82-3070-5EFC-91C5F59419C4}"/>
              </a:ext>
            </a:extLst>
          </p:cNvPr>
          <p:cNvSpPr/>
          <p:nvPr/>
        </p:nvSpPr>
        <p:spPr>
          <a:xfrm>
            <a:off x="138061" y="6493079"/>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358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5C566D-61C3-656A-48E1-718DF06F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708025"/>
            <a:ext cx="3198813" cy="1770063"/>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DBB12B-A6C9-9A0C-6A4C-1AC2D198D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544763"/>
            <a:ext cx="3198813" cy="1770063"/>
          </a:xfrm>
          <a:prstGeom prst="rect">
            <a:avLst/>
          </a:prstGeom>
          <a:extLst>
            <a:ext uri="{909E8E84-426E-40DD-AFC4-6F175D3DCCD1}">
              <a14:hiddenFill xmlns:a14="http://schemas.microsoft.com/office/drawing/2010/main">
                <a:solidFill>
                  <a:srgbClr val="FFFFFF"/>
                </a:solidFill>
              </a14:hiddenFill>
            </a:ext>
          </a:extLst>
        </p:spPr>
      </p:pic>
      <p:pic>
        <p:nvPicPr>
          <p:cNvPr id="7" name="Content Placeholder 16" descr="A picture containing text, outdoor&#10;&#10;Description automatically generated">
            <a:extLst>
              <a:ext uri="{FF2B5EF4-FFF2-40B4-BE49-F238E27FC236}">
                <a16:creationId xmlns:a16="http://schemas.microsoft.com/office/drawing/2014/main" id="{94BF981F-91FA-5608-9935-82D1032AD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8" y="4379913"/>
            <a:ext cx="3198813" cy="1766888"/>
          </a:xfrm>
          <a:prstGeom prst="rect">
            <a:avLst/>
          </a:prstGeom>
        </p:spPr>
      </p:pic>
      <p:pic>
        <p:nvPicPr>
          <p:cNvPr id="1030" name="Picture 6">
            <a:extLst>
              <a:ext uri="{FF2B5EF4-FFF2-40B4-BE49-F238E27FC236}">
                <a16:creationId xmlns:a16="http://schemas.microsoft.com/office/drawing/2014/main" id="{6F52B249-E6A3-95E6-CCB4-88F6D4E6A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425" y="708025"/>
            <a:ext cx="3051175" cy="2006600"/>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8199D5-1867-E9DC-48AD-867B0C0EF55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08425" y="2781300"/>
            <a:ext cx="3051175" cy="1689100"/>
          </a:xfrm>
          <a:prstGeom prst="rect">
            <a:avLst/>
          </a:prstGeom>
          <a:extLst>
            <a:ext uri="{909E8E84-426E-40DD-AFC4-6F175D3DCCD1}">
              <a14:hiddenFill xmlns:a14="http://schemas.microsoft.com/office/drawing/2010/main">
                <a:solidFill>
                  <a:srgbClr val="FFFFFF"/>
                </a:solidFill>
              </a14:hiddenFill>
            </a:ext>
          </a:extLst>
        </p:spPr>
      </p:pic>
      <p:pic>
        <p:nvPicPr>
          <p:cNvPr id="4" name="Picture 2" descr="Finally, labour has some policies for the doorstep – and here they are ...">
            <a:extLst>
              <a:ext uri="{FF2B5EF4-FFF2-40B4-BE49-F238E27FC236}">
                <a16:creationId xmlns:a16="http://schemas.microsoft.com/office/drawing/2014/main" id="{D3285593-B1FA-EF0D-57CC-24AABFC5A94C}"/>
              </a:ext>
            </a:extLst>
          </p:cNvPr>
          <p:cNvPicPr>
            <a:picLocks noGrp="1" noChangeAspect="1" noChangeArrowheads="1"/>
          </p:cNvPicPr>
          <p:nvPr>
            <p:ph idx="4294967295"/>
          </p:nvPr>
        </p:nvPicPr>
        <p:blipFill>
          <a:blip r:embed="rId7">
            <a:extLst>
              <a:ext uri="{28A0092B-C50C-407E-A947-70E740481C1C}">
                <a14:useLocalDpi xmlns:a14="http://schemas.microsoft.com/office/drawing/2010/main" val="0"/>
              </a:ext>
            </a:extLst>
          </a:blip>
          <a:stretch>
            <a:fillRect/>
          </a:stretch>
        </p:blipFill>
        <p:spPr bwMode="auto">
          <a:xfrm>
            <a:off x="3908425" y="4535489"/>
            <a:ext cx="3051175" cy="1611312"/>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F5C7861-965F-FDBE-E3E3-F82B863C0B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6275" y="708025"/>
            <a:ext cx="2855913" cy="1603375"/>
          </a:xfrm>
          <a:prstGeom prst="rect">
            <a:avLst/>
          </a:prstGeom>
          <a:extLst>
            <a:ext uri="{909E8E84-426E-40DD-AFC4-6F175D3DCCD1}">
              <a14:hiddenFill xmlns:a14="http://schemas.microsoft.com/office/drawing/2010/main">
                <a:solidFill>
                  <a:srgbClr val="FFFFFF"/>
                </a:solidFill>
              </a14:hiddenFill>
            </a:ext>
          </a:extLst>
        </p:spPr>
      </p:pic>
      <p:pic>
        <p:nvPicPr>
          <p:cNvPr id="9" name="Picture 8" descr="A person using a computer&#10;&#10;Description automatically generated with medium confidence">
            <a:extLst>
              <a:ext uri="{FF2B5EF4-FFF2-40B4-BE49-F238E27FC236}">
                <a16:creationId xmlns:a16="http://schemas.microsoft.com/office/drawing/2014/main" id="{91079FE1-D8DF-1AB8-09C4-70770684A2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6275" y="2378075"/>
            <a:ext cx="2855913" cy="1579563"/>
          </a:xfrm>
          <a:prstGeom prst="rect">
            <a:avLst/>
          </a:prstGeom>
        </p:spPr>
      </p:pic>
      <p:sp>
        <p:nvSpPr>
          <p:cNvPr id="3" name="Rectangle 2">
            <a:extLst>
              <a:ext uri="{FF2B5EF4-FFF2-40B4-BE49-F238E27FC236}">
                <a16:creationId xmlns:a16="http://schemas.microsoft.com/office/drawing/2014/main" id="{EA809723-1BB6-0CA8-B86C-676974C3A7AF}"/>
              </a:ext>
            </a:extLst>
          </p:cNvPr>
          <p:cNvSpPr/>
          <p:nvPr/>
        </p:nvSpPr>
        <p:spPr>
          <a:xfrm>
            <a:off x="9882188" y="708025"/>
            <a:ext cx="2309812" cy="543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dirty="0"/>
              <a:t>Where are we today… why does the context matter?</a:t>
            </a:r>
          </a:p>
          <a:p>
            <a:pPr algn="ctr"/>
            <a:endParaRPr lang="en-GB" sz="3200" dirty="0"/>
          </a:p>
          <a:p>
            <a:pPr algn="ctr"/>
            <a:endParaRPr lang="en-GB" sz="3200" dirty="0"/>
          </a:p>
          <a:p>
            <a:pPr algn="ctr"/>
            <a:endParaRPr lang="en-GB" sz="3200" dirty="0"/>
          </a:p>
          <a:p>
            <a:pPr algn="ctr"/>
            <a:endParaRPr lang="en-GB" sz="3200" dirty="0"/>
          </a:p>
          <a:p>
            <a:pPr algn="ctr"/>
            <a:endParaRPr lang="en-GB" sz="3200" dirty="0"/>
          </a:p>
          <a:p>
            <a:pPr algn="ctr"/>
            <a:endParaRPr lang="en-GB" sz="3200" dirty="0"/>
          </a:p>
        </p:txBody>
      </p:sp>
      <p:sp>
        <p:nvSpPr>
          <p:cNvPr id="8" name="Rectangle 7">
            <a:extLst>
              <a:ext uri="{FF2B5EF4-FFF2-40B4-BE49-F238E27FC236}">
                <a16:creationId xmlns:a16="http://schemas.microsoft.com/office/drawing/2014/main" id="{7411F4C0-EDD6-6264-F5C4-5475CFF18E64}"/>
              </a:ext>
            </a:extLst>
          </p:cNvPr>
          <p:cNvSpPr/>
          <p:nvPr/>
        </p:nvSpPr>
        <p:spPr>
          <a:xfrm>
            <a:off x="1" y="596608"/>
            <a:ext cx="457200" cy="56616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rowd of people outside of a building&#10;&#10;Description automatically generated with medium confidence">
            <a:extLst>
              <a:ext uri="{FF2B5EF4-FFF2-40B4-BE49-F238E27FC236}">
                <a16:creationId xmlns:a16="http://schemas.microsoft.com/office/drawing/2014/main" id="{1BE32C19-B49D-FF13-9439-80883E9EF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2937" y="3990181"/>
            <a:ext cx="2899671" cy="2156619"/>
          </a:xfrm>
          <a:prstGeom prst="rect">
            <a:avLst/>
          </a:prstGeom>
        </p:spPr>
      </p:pic>
      <p:sp>
        <p:nvSpPr>
          <p:cNvPr id="2" name="Oval 1">
            <a:extLst>
              <a:ext uri="{FF2B5EF4-FFF2-40B4-BE49-F238E27FC236}">
                <a16:creationId xmlns:a16="http://schemas.microsoft.com/office/drawing/2014/main" id="{DA839518-98AA-E585-C05F-EE35F29193E8}"/>
              </a:ext>
            </a:extLst>
          </p:cNvPr>
          <p:cNvSpPr/>
          <p:nvPr/>
        </p:nvSpPr>
        <p:spPr>
          <a:xfrm>
            <a:off x="106960" y="6560191"/>
            <a:ext cx="243281" cy="2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608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45D3-163D-45F0-BCFA-B193DE71B719}"/>
              </a:ext>
            </a:extLst>
          </p:cNvPr>
          <p:cNvSpPr>
            <a:spLocks noGrp="1"/>
          </p:cNvSpPr>
          <p:nvPr>
            <p:ph type="title"/>
          </p:nvPr>
        </p:nvSpPr>
        <p:spPr>
          <a:xfrm>
            <a:off x="0" y="848700"/>
            <a:ext cx="3564293" cy="3170849"/>
          </a:xfrm>
        </p:spPr>
        <p:txBody>
          <a:bodyPr>
            <a:normAutofit fontScale="90000"/>
          </a:bodyPr>
          <a:lstStyle/>
          <a:p>
            <a:r>
              <a:rPr lang="en-GB" sz="3600" dirty="0">
                <a:solidFill>
                  <a:schemeClr val="bg1"/>
                </a:solidFill>
                <a:latin typeface="+mn-lt"/>
              </a:rPr>
              <a:t>What’s underneath the anxiety? </a:t>
            </a:r>
            <a:br>
              <a:rPr lang="en-GB" sz="3600" dirty="0">
                <a:solidFill>
                  <a:schemeClr val="bg1"/>
                </a:solidFill>
                <a:latin typeface="+mn-lt"/>
              </a:rPr>
            </a:br>
            <a:r>
              <a:rPr lang="en-GB" sz="3600" dirty="0">
                <a:solidFill>
                  <a:schemeClr val="bg1"/>
                </a:solidFill>
                <a:latin typeface="+mn-lt"/>
              </a:rPr>
              <a:t>What is the unmet need?</a:t>
            </a:r>
            <a:br>
              <a:rPr lang="en-GB" sz="3600" dirty="0">
                <a:solidFill>
                  <a:schemeClr val="bg1"/>
                </a:solidFill>
                <a:latin typeface="+mn-lt"/>
              </a:rPr>
            </a:br>
            <a:r>
              <a:rPr lang="en-GB" sz="3600" dirty="0">
                <a:solidFill>
                  <a:schemeClr val="bg1"/>
                </a:solidFill>
                <a:latin typeface="+mn-lt"/>
              </a:rPr>
              <a:t>How can you address it?</a:t>
            </a:r>
          </a:p>
        </p:txBody>
      </p:sp>
      <p:pic>
        <p:nvPicPr>
          <p:cNvPr id="3" name="Content Placeholder 4" descr="Diagram&#10;&#10;Description automatically generated">
            <a:extLst>
              <a:ext uri="{FF2B5EF4-FFF2-40B4-BE49-F238E27FC236}">
                <a16:creationId xmlns:a16="http://schemas.microsoft.com/office/drawing/2014/main" id="{E05CC72A-E7DD-B53E-1B1A-A5E02BC3C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555" y="787695"/>
            <a:ext cx="5488425" cy="5282610"/>
          </a:xfrm>
          <a:prstGeom prst="rect">
            <a:avLst/>
          </a:prstGeom>
          <a:ln>
            <a:solidFill>
              <a:schemeClr val="accent1">
                <a:lumMod val="50000"/>
              </a:schemeClr>
            </a:solidFill>
          </a:ln>
        </p:spPr>
      </p:pic>
      <p:sp>
        <p:nvSpPr>
          <p:cNvPr id="4" name="Isosceles Triangle 3">
            <a:extLst>
              <a:ext uri="{FF2B5EF4-FFF2-40B4-BE49-F238E27FC236}">
                <a16:creationId xmlns:a16="http://schemas.microsoft.com/office/drawing/2014/main" id="{2AEE9584-8FE3-93F0-8B07-7B23E5C02884}"/>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55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BE44-F99E-4A79-BF1E-6448AD267394}"/>
              </a:ext>
            </a:extLst>
          </p:cNvPr>
          <p:cNvSpPr>
            <a:spLocks noGrp="1"/>
          </p:cNvSpPr>
          <p:nvPr>
            <p:ph type="title"/>
          </p:nvPr>
        </p:nvSpPr>
        <p:spPr>
          <a:xfrm>
            <a:off x="838200" y="414652"/>
            <a:ext cx="10506456" cy="1014984"/>
          </a:xfrm>
        </p:spPr>
        <p:txBody>
          <a:bodyPr anchor="b">
            <a:normAutofit/>
          </a:bodyPr>
          <a:lstStyle/>
          <a:p>
            <a:r>
              <a:rPr lang="en-GB" dirty="0"/>
              <a:t>Definitions</a:t>
            </a:r>
          </a:p>
        </p:txBody>
      </p:sp>
      <p:graphicFrame>
        <p:nvGraphicFramePr>
          <p:cNvPr id="5" name="Content Placeholder 2">
            <a:extLst>
              <a:ext uri="{FF2B5EF4-FFF2-40B4-BE49-F238E27FC236}">
                <a16:creationId xmlns:a16="http://schemas.microsoft.com/office/drawing/2014/main" id="{44294C5C-1058-B1CD-D027-96D945CC3826}"/>
              </a:ext>
            </a:extLst>
          </p:cNvPr>
          <p:cNvGraphicFramePr>
            <a:graphicFrameLocks noGrp="1"/>
          </p:cNvGraphicFramePr>
          <p:nvPr>
            <p:ph idx="1"/>
            <p:extLst>
              <p:ext uri="{D42A27DB-BD31-4B8C-83A1-F6EECF244321}">
                <p14:modId xmlns:p14="http://schemas.microsoft.com/office/powerpoint/2010/main" val="191915698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Isosceles Triangle 2">
            <a:extLst>
              <a:ext uri="{FF2B5EF4-FFF2-40B4-BE49-F238E27FC236}">
                <a16:creationId xmlns:a16="http://schemas.microsoft.com/office/drawing/2014/main" id="{9A54B573-3FED-5E9A-7390-61D733F0DDE4}"/>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647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BF83-67B7-3C62-DCD1-76F26E66C837}"/>
              </a:ext>
            </a:extLst>
          </p:cNvPr>
          <p:cNvSpPr>
            <a:spLocks noGrp="1"/>
          </p:cNvSpPr>
          <p:nvPr>
            <p:ph type="title"/>
          </p:nvPr>
        </p:nvSpPr>
        <p:spPr/>
        <p:txBody>
          <a:bodyPr/>
          <a:lstStyle/>
          <a:p>
            <a:r>
              <a:rPr lang="en-GB" dirty="0"/>
              <a:t>The brain science behind anxiety and managing it effectively……</a:t>
            </a:r>
          </a:p>
        </p:txBody>
      </p:sp>
      <p:pic>
        <p:nvPicPr>
          <p:cNvPr id="4" name="Online Media 3" title="Anxiety Explained - SEL Sketches">
            <a:hlinkClick r:id="" action="ppaction://media"/>
            <a:extLst>
              <a:ext uri="{FF2B5EF4-FFF2-40B4-BE49-F238E27FC236}">
                <a16:creationId xmlns:a16="http://schemas.microsoft.com/office/drawing/2014/main" id="{754E996A-A461-D088-CD61-9734A68C3529}"/>
              </a:ext>
            </a:extLst>
          </p:cNvPr>
          <p:cNvPicPr>
            <a:picLocks noGrp="1" noRot="1" noChangeAspect="1"/>
          </p:cNvPicPr>
          <p:nvPr>
            <p:ph idx="1"/>
            <a:videoFile r:link="rId1"/>
          </p:nvPr>
        </p:nvPicPr>
        <p:blipFill>
          <a:blip r:embed="rId3"/>
          <a:stretch>
            <a:fillRect/>
          </a:stretch>
        </p:blipFill>
        <p:spPr>
          <a:xfrm>
            <a:off x="3868738" y="1357313"/>
            <a:ext cx="7315200" cy="4133850"/>
          </a:xfrm>
          <a:prstGeom prst="rect">
            <a:avLst/>
          </a:prstGeom>
        </p:spPr>
      </p:pic>
      <p:sp>
        <p:nvSpPr>
          <p:cNvPr id="8" name="TextBox 7">
            <a:extLst>
              <a:ext uri="{FF2B5EF4-FFF2-40B4-BE49-F238E27FC236}">
                <a16:creationId xmlns:a16="http://schemas.microsoft.com/office/drawing/2014/main" id="{3197B036-0FBB-50DA-5C84-A83D81FADD5D}"/>
              </a:ext>
            </a:extLst>
          </p:cNvPr>
          <p:cNvSpPr txBox="1"/>
          <p:nvPr/>
        </p:nvSpPr>
        <p:spPr>
          <a:xfrm>
            <a:off x="598517" y="6254871"/>
            <a:ext cx="4380807" cy="369332"/>
          </a:xfrm>
          <a:prstGeom prst="rect">
            <a:avLst/>
          </a:prstGeom>
          <a:noFill/>
        </p:spPr>
        <p:txBody>
          <a:bodyPr wrap="square">
            <a:spAutoFit/>
          </a:bodyPr>
          <a:lstStyle/>
          <a:p>
            <a:r>
              <a:rPr lang="en-GB" dirty="0">
                <a:solidFill>
                  <a:srgbClr val="90BB23"/>
                </a:solidFill>
                <a:hlinkClick r:id="rId4">
                  <a:extLst>
                    <a:ext uri="{A12FA001-AC4F-418D-AE19-62706E023703}">
                      <ahyp:hlinkClr xmlns:ahyp="http://schemas.microsoft.com/office/drawing/2018/hyperlinkcolor" val="tx"/>
                    </a:ext>
                  </a:extLst>
                </a:hlinkClick>
              </a:rPr>
              <a:t> </a:t>
            </a:r>
            <a:r>
              <a:rPr lang="en-GB" dirty="0">
                <a:solidFill>
                  <a:srgbClr val="7030A0"/>
                </a:solidFill>
                <a:hlinkClick r:id="rId4">
                  <a:extLst>
                    <a:ext uri="{A12FA001-AC4F-418D-AE19-62706E023703}">
                      <ahyp:hlinkClr xmlns:ahyp="http://schemas.microsoft.com/office/drawing/2018/hyperlinkcolor" val="tx"/>
                    </a:ext>
                  </a:extLst>
                </a:hlinkClick>
              </a:rPr>
              <a:t>Anxiety Explained - SEL Sketches - YouTube</a:t>
            </a:r>
            <a:endParaRPr lang="en-GB" dirty="0">
              <a:solidFill>
                <a:srgbClr val="7030A0"/>
              </a:solidFill>
            </a:endParaRPr>
          </a:p>
        </p:txBody>
      </p:sp>
      <p:sp>
        <p:nvSpPr>
          <p:cNvPr id="9" name="Isosceles Triangle 8">
            <a:extLst>
              <a:ext uri="{FF2B5EF4-FFF2-40B4-BE49-F238E27FC236}">
                <a16:creationId xmlns:a16="http://schemas.microsoft.com/office/drawing/2014/main" id="{29254DA6-C4D6-7B01-C2D9-D6F82E74D74A}"/>
              </a:ext>
            </a:extLst>
          </p:cNvPr>
          <p:cNvSpPr/>
          <p:nvPr/>
        </p:nvSpPr>
        <p:spPr>
          <a:xfrm>
            <a:off x="335560" y="6325299"/>
            <a:ext cx="260058" cy="3691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00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ppt/theme/themeOverride2.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docMetadata/LabelInfo.xml><?xml version="1.0" encoding="utf-8"?>
<clbl:labelList xmlns:clbl="http://schemas.microsoft.com/office/2020/mipLabelMetadata">
  <clbl:label id="{6e5a37bb-a961-4e4f-baae-2798a2245f30}" enabled="0" method="" siteId="{6e5a37bb-a961-4e4f-baae-2798a2245f30}" removed="1"/>
</clbl:labelList>
</file>

<file path=docProps/app.xml><?xml version="1.0" encoding="utf-8"?>
<Properties xmlns="http://schemas.openxmlformats.org/officeDocument/2006/extended-properties" xmlns:vt="http://schemas.openxmlformats.org/officeDocument/2006/docPropsVTypes">
  <Template/>
  <TotalTime>3632</TotalTime>
  <Words>1645</Words>
  <Application>Microsoft Office PowerPoint</Application>
  <PresentationFormat>Widescreen</PresentationFormat>
  <Paragraphs>193</Paragraphs>
  <Slides>27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Century Gothic</vt:lpstr>
      <vt:lpstr>Corbel</vt:lpstr>
      <vt:lpstr>Roboto Slab</vt:lpstr>
      <vt:lpstr>Wingdings</vt:lpstr>
      <vt:lpstr>Wingdings 2</vt:lpstr>
      <vt:lpstr>YouTube Noto</vt:lpstr>
      <vt:lpstr>Frame</vt:lpstr>
      <vt:lpstr>Understanding &amp; Responding to Anxiety.</vt:lpstr>
      <vt:lpstr>Before we begin</vt:lpstr>
      <vt:lpstr>PowerPoint Presentation</vt:lpstr>
      <vt:lpstr> Today’s  Session</vt:lpstr>
      <vt:lpstr>Shared activity</vt:lpstr>
      <vt:lpstr>PowerPoint Presentation</vt:lpstr>
      <vt:lpstr>What’s underneath the anxiety?  What is the unmet need? How can you address it?</vt:lpstr>
      <vt:lpstr>Definitions</vt:lpstr>
      <vt:lpstr>The brain science behind anxiety and managing it effectively……</vt:lpstr>
      <vt:lpstr>Behaviours/thoughts are a communication of our emotions   Identifying the emotions behind the behaviour  helps us find the solution to the problem/ address the pattern of behaviour  Through our relationships with others, we learn to understand our experiences and regulate our emotions   </vt:lpstr>
      <vt:lpstr>PowerPoint Presentation</vt:lpstr>
      <vt:lpstr>PowerPoint Presentation</vt:lpstr>
      <vt:lpstr>Symptoms of anxiety </vt:lpstr>
      <vt:lpstr>Avoidance is not the answer…… it only shrinks your world and limits your horizons</vt:lpstr>
      <vt:lpstr>Rescue or empower? Teaching  &amp; practicing self-awareness and self-care  </vt:lpstr>
      <vt:lpstr>PowerPoint Presentation</vt:lpstr>
      <vt:lpstr>Strategies to  help your child</vt:lpstr>
      <vt:lpstr>Strategies to help your child</vt:lpstr>
      <vt:lpstr>Encourage affirmations for challenging anxiety- normalise the emotion and model ways to cope</vt:lpstr>
      <vt:lpstr>The 5c’s and the 3 R’s</vt:lpstr>
      <vt:lpstr>PowerPoint Presentation</vt:lpstr>
      <vt:lpstr>PowerPoint Presentation</vt:lpstr>
      <vt:lpstr>Child  Friendly  Resources</vt:lpstr>
      <vt:lpstr>Parent Friendly Resources</vt:lpstr>
      <vt:lpstr>Additional food for thought…….</vt:lpstr>
      <vt:lpstr>Take Time … </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Lee</dc:creator>
  <cp:lastModifiedBy>Sarah Lee</cp:lastModifiedBy>
  <cp:revision>7</cp:revision>
  <dcterms:created xsi:type="dcterms:W3CDTF">2023-02-20T16:03:08Z</dcterms:created>
  <dcterms:modified xsi:type="dcterms:W3CDTF">2024-02-05T19:52:16Z</dcterms:modified>
</cp:coreProperties>
</file>